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0"/>
  </p:notesMasterIdLst>
  <p:sldIdLst>
    <p:sldId id="256" r:id="rId2"/>
    <p:sldId id="263" r:id="rId3"/>
    <p:sldId id="264" r:id="rId4"/>
    <p:sldId id="311" r:id="rId5"/>
    <p:sldId id="312" r:id="rId6"/>
    <p:sldId id="259" r:id="rId7"/>
    <p:sldId id="266" r:id="rId8"/>
    <p:sldId id="314" r:id="rId9"/>
    <p:sldId id="315" r:id="rId10"/>
    <p:sldId id="316" r:id="rId11"/>
    <p:sldId id="313" r:id="rId12"/>
    <p:sldId id="269" r:id="rId13"/>
    <p:sldId id="279" r:id="rId14"/>
    <p:sldId id="317" r:id="rId15"/>
    <p:sldId id="307" r:id="rId16"/>
    <p:sldId id="318" r:id="rId17"/>
    <p:sldId id="319" r:id="rId18"/>
    <p:sldId id="320" r:id="rId19"/>
    <p:sldId id="321" r:id="rId20"/>
    <p:sldId id="322" r:id="rId21"/>
    <p:sldId id="323" r:id="rId22"/>
    <p:sldId id="324" r:id="rId23"/>
    <p:sldId id="325" r:id="rId24"/>
    <p:sldId id="326" r:id="rId25"/>
    <p:sldId id="327" r:id="rId26"/>
    <p:sldId id="328" r:id="rId27"/>
    <p:sldId id="329" r:id="rId28"/>
    <p:sldId id="330" r:id="rId29"/>
    <p:sldId id="331" r:id="rId30"/>
    <p:sldId id="332" r:id="rId31"/>
    <p:sldId id="333" r:id="rId32"/>
    <p:sldId id="334" r:id="rId33"/>
    <p:sldId id="335" r:id="rId34"/>
    <p:sldId id="341" r:id="rId35"/>
    <p:sldId id="342" r:id="rId36"/>
    <p:sldId id="337" r:id="rId37"/>
    <p:sldId id="336" r:id="rId38"/>
    <p:sldId id="338" r:id="rId39"/>
    <p:sldId id="339" r:id="rId40"/>
    <p:sldId id="340" r:id="rId41"/>
    <p:sldId id="343" r:id="rId42"/>
    <p:sldId id="344" r:id="rId43"/>
    <p:sldId id="345" r:id="rId44"/>
    <p:sldId id="346" r:id="rId45"/>
    <p:sldId id="347" r:id="rId46"/>
    <p:sldId id="348" r:id="rId47"/>
    <p:sldId id="349" r:id="rId48"/>
    <p:sldId id="350" r:id="rId4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828" y="10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1T21:14:19.2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24575,'2'0'0,"1"1"0,0 1 0,-1-1 0,1 0 0,-1 1 0,1-1 0,-1 1 0,0 0 0,0-1 0,0 1 0,4 4 0,-1-1 0,31 32 0,-2 2 0,43 59 0,-35-41 0,21 29 0,62 117 0,33 105 0,-110-211 0,-17-38 0,-3 1 0,36 110 0,-6 34 0,25 96 0,-74-272 0,19 44 0,-9-26 0,-15-37 0,0-1 0,1 0 0,0 0 0,1 0 0,0 0 0,0-1 0,0 0 0,10 7 0,25 30 0,-32-31-117,66 79-1131,-61-77-5578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1T21:14:20.3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1058 0 24575,'-1'18'0,"0"1"0,-2-1 0,0-1 0,-10 32 0,-31 69 0,28-78 0,-88 196 0,-37 103 0,128-303 0,-2 0 0,-1-1 0,-25 40 0,-71 92 0,15-24 0,-28 34 0,16-17 0,52-83 0,-55 98 0,83-130-1365,23-32-5461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1T21:14:19.2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24575,'2'0'0,"1"1"0,0 1 0,-1-1 0,1 0 0,-1 1 0,1-1 0,-1 1 0,0 0 0,0-1 0,0 1 0,4 4 0,-1-1 0,31 32 0,-2 2 0,43 59 0,-35-41 0,21 29 0,62 117 0,33 105 0,-110-211 0,-17-38 0,-3 1 0,36 110 0,-6 34 0,25 96 0,-74-272 0,19 44 0,-9-26 0,-15-37 0,0-1 0,1 0 0,0 0 0,1 0 0,0 0 0,0-1 0,0 0 0,10 7 0,25 30 0,-32-31-117,66 79-1131,-61-77-5578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1T21:14:20.3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1058 0 24575,'-1'18'0,"0"1"0,-2-1 0,0-1 0,-10 32 0,-31 69 0,28-78 0,-88 196 0,-37 103 0,128-303 0,-2 0 0,-1-1 0,-25 40 0,-71 92 0,15-24 0,-28 34 0,16-17 0,52-83 0,-55 98 0,83-130-1365,23-32-5461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1T21:14:26.6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24575,'0'0'-8191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1T21:14:27.1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1T21:14:29.5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80C23F-98B7-41D4-A9FA-15A275A51486}" type="datetimeFigureOut">
              <a:rPr lang="en-US" smtClean="0"/>
              <a:t>3/25/2024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86B107-AA8F-4C65-A94C-468C6EEC3A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4699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D2B7E2-702A-452F-97D4-1A328EF1EA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400">
                <a:latin typeface="Cambria" panose="02040503050406030204" pitchFamily="18" charset="0"/>
                <a:ea typeface="Cambria" panose="02040503050406030204" pitchFamily="18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89C4EA2-83F7-4E6C-AB21-9BB929BCB4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Cambria" panose="02040503050406030204" pitchFamily="18" charset="0"/>
                <a:ea typeface="Cambria" panose="020405030504060302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643AA60-7EC1-4F18-B7BD-3F73A743248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3742" y="6186948"/>
            <a:ext cx="1849645" cy="63119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CFE9FEA-C466-4570-B6F3-EF90A69320F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460098" y="6110216"/>
            <a:ext cx="658160" cy="707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1997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7012751-8584-4D78-8A04-57CCF303336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66681" y="988141"/>
            <a:ext cx="11699087" cy="4695899"/>
          </a:xfrm>
        </p:spPr>
        <p:txBody>
          <a:bodyPr/>
          <a:lstStyle>
            <a:lvl1pPr marL="457200" indent="-457200">
              <a:buClr>
                <a:srgbClr val="FF9B9B"/>
              </a:buClr>
              <a:buSzPct val="80000"/>
              <a:buFont typeface="Wingdings 3" panose="05040102010807070707" pitchFamily="18" charset="2"/>
              <a:buChar char=""/>
              <a:defRPr sz="2600">
                <a:latin typeface="Cambria" panose="02040503050406030204" pitchFamily="18" charset="0"/>
                <a:ea typeface="Cambria" panose="02040503050406030204" pitchFamily="18" charset="0"/>
              </a:defRPr>
            </a:lvl1pPr>
            <a:lvl2pPr marL="685800" indent="-274320">
              <a:buClr>
                <a:srgbClr val="FFA3A3"/>
              </a:buClr>
              <a:buSzPct val="80000"/>
              <a:buFont typeface="Wingdings 3" panose="05040102010807070707" pitchFamily="18" charset="2"/>
              <a:buChar char=""/>
              <a:defRPr>
                <a:latin typeface="Cambria" panose="02040503050406030204" pitchFamily="18" charset="0"/>
                <a:ea typeface="Cambria" panose="02040503050406030204" pitchFamily="18" charset="0"/>
              </a:defRPr>
            </a:lvl2pPr>
            <a:lvl3pPr marL="1143000" indent="-228600">
              <a:buClr>
                <a:srgbClr val="FF9797"/>
              </a:buClr>
              <a:buSzPct val="75000"/>
              <a:buFont typeface="Wingdings 3" panose="05040102010807070707" pitchFamily="18" charset="2"/>
              <a:buChar char=""/>
              <a:defRPr>
                <a:latin typeface="Cambria" panose="02040503050406030204" pitchFamily="18" charset="0"/>
                <a:ea typeface="Cambria" panose="02040503050406030204" pitchFamily="18" charset="0"/>
              </a:defRPr>
            </a:lvl3pPr>
            <a:lvl4pPr>
              <a:defRPr>
                <a:latin typeface="Cambria" panose="02040503050406030204" pitchFamily="18" charset="0"/>
                <a:ea typeface="Cambria" panose="02040503050406030204" pitchFamily="18" charset="0"/>
              </a:defRPr>
            </a:lvl4pPr>
            <a:lvl5pPr>
              <a:defRPr>
                <a:latin typeface="Cambria" panose="02040503050406030204" pitchFamily="18" charset="0"/>
                <a:ea typeface="Cambria" panose="02040503050406030204" pitchFamily="18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2"/>
            <a:r>
              <a:rPr lang="en-US" dirty="0"/>
              <a:t>Fourth level</a:t>
            </a:r>
          </a:p>
          <a:p>
            <a:pPr lvl="3"/>
            <a:r>
              <a:rPr lang="en-US" dirty="0"/>
              <a:t>Fifth level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5287621-CCBF-4807-907B-7CA77EC1CF0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3742" y="6186948"/>
            <a:ext cx="1849645" cy="63119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01EDAC8-15FA-40A1-9618-040ED67C01B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460098" y="6110216"/>
            <a:ext cx="658160" cy="707923"/>
          </a:xfrm>
          <a:prstGeom prst="rect">
            <a:avLst/>
          </a:prstGeom>
        </p:spPr>
      </p:pic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EFACE60-EAFC-4BD3-B6DE-E4B904E893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8DBC613-0A47-477A-800A-5F90A6B59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68612" y="6356350"/>
            <a:ext cx="1085187" cy="365125"/>
          </a:xfrm>
        </p:spPr>
        <p:txBody>
          <a:bodyPr/>
          <a:lstStyle>
            <a:lvl1pPr>
              <a:defRPr b="1">
                <a:solidFill>
                  <a:srgbClr val="C00000"/>
                </a:solidFill>
              </a:defRPr>
            </a:lvl1pPr>
          </a:lstStyle>
          <a:p>
            <a:fld id="{29AAD378-655A-49C6-813C-9FD132EF744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AAA6AABC-6542-4F02-B461-D45960993E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0" y="73907"/>
            <a:ext cx="11699087" cy="840494"/>
          </a:xfrm>
        </p:spPr>
        <p:txBody>
          <a:bodyPr>
            <a:normAutofit/>
          </a:bodyPr>
          <a:lstStyle>
            <a:lvl1pPr>
              <a:defRPr sz="320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05362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3CD2EA5-422A-467D-930A-41ED577F50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F7593A-9F1B-49A8-8A0B-64E38BAE73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73094C-DBE7-48F0-9120-878375E982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EF6C25-968D-4498-A3AE-ACB04AF9B7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Theory and Algorithms for Formal Verification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9A7D7-077E-40D7-B42D-CE08C31841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AAD378-655A-49C6-813C-9FD132EF74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2057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0.png"/><Relationship Id="rId13" Type="http://schemas.openxmlformats.org/officeDocument/2006/relationships/image" Target="../media/image680.png"/><Relationship Id="rId18" Type="http://schemas.openxmlformats.org/officeDocument/2006/relationships/image" Target="../media/image77.png"/><Relationship Id="rId26" Type="http://schemas.openxmlformats.org/officeDocument/2006/relationships/image" Target="../media/image85.png"/><Relationship Id="rId3" Type="http://schemas.openxmlformats.org/officeDocument/2006/relationships/image" Target="../media/image64.png"/><Relationship Id="rId21" Type="http://schemas.openxmlformats.org/officeDocument/2006/relationships/image" Target="../media/image80.png"/><Relationship Id="rId7" Type="http://schemas.openxmlformats.org/officeDocument/2006/relationships/image" Target="../media/image68.png"/><Relationship Id="rId12" Type="http://schemas.openxmlformats.org/officeDocument/2006/relationships/image" Target="../media/image72.png"/><Relationship Id="rId17" Type="http://schemas.openxmlformats.org/officeDocument/2006/relationships/image" Target="../media/image76.png"/><Relationship Id="rId25" Type="http://schemas.openxmlformats.org/officeDocument/2006/relationships/image" Target="../media/image84.png"/><Relationship Id="rId2" Type="http://schemas.openxmlformats.org/officeDocument/2006/relationships/image" Target="../media/image570.png"/><Relationship Id="rId16" Type="http://schemas.openxmlformats.org/officeDocument/2006/relationships/image" Target="../media/image75.png"/><Relationship Id="rId20" Type="http://schemas.openxmlformats.org/officeDocument/2006/relationships/image" Target="../media/image79.png"/><Relationship Id="rId29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11" Type="http://schemas.openxmlformats.org/officeDocument/2006/relationships/image" Target="../media/image71.png"/><Relationship Id="rId24" Type="http://schemas.openxmlformats.org/officeDocument/2006/relationships/image" Target="../media/image83.png"/><Relationship Id="rId5" Type="http://schemas.openxmlformats.org/officeDocument/2006/relationships/image" Target="../media/image66.png"/><Relationship Id="rId15" Type="http://schemas.openxmlformats.org/officeDocument/2006/relationships/image" Target="../media/image74.png"/><Relationship Id="rId23" Type="http://schemas.openxmlformats.org/officeDocument/2006/relationships/image" Target="../media/image82.png"/><Relationship Id="rId28" Type="http://schemas.openxmlformats.org/officeDocument/2006/relationships/image" Target="../media/image87.png"/><Relationship Id="rId10" Type="http://schemas.openxmlformats.org/officeDocument/2006/relationships/image" Target="../media/image70.png"/><Relationship Id="rId19" Type="http://schemas.openxmlformats.org/officeDocument/2006/relationships/image" Target="../media/image78.png"/><Relationship Id="rId31" Type="http://schemas.openxmlformats.org/officeDocument/2006/relationships/image" Target="../media/image90.png"/><Relationship Id="rId4" Type="http://schemas.openxmlformats.org/officeDocument/2006/relationships/image" Target="../media/image65.png"/><Relationship Id="rId9" Type="http://schemas.openxmlformats.org/officeDocument/2006/relationships/image" Target="../media/image69.png"/><Relationship Id="rId14" Type="http://schemas.openxmlformats.org/officeDocument/2006/relationships/image" Target="../media/image73.png"/><Relationship Id="rId22" Type="http://schemas.openxmlformats.org/officeDocument/2006/relationships/image" Target="../media/image81.png"/><Relationship Id="rId27" Type="http://schemas.openxmlformats.org/officeDocument/2006/relationships/image" Target="../media/image86.png"/><Relationship Id="rId30" Type="http://schemas.openxmlformats.org/officeDocument/2006/relationships/image" Target="../media/image8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1.png"/><Relationship Id="rId13" Type="http://schemas.openxmlformats.org/officeDocument/2006/relationships/image" Target="../media/image96.png"/><Relationship Id="rId3" Type="http://schemas.openxmlformats.org/officeDocument/2006/relationships/image" Target="../media/image760.png"/><Relationship Id="rId7" Type="http://schemas.openxmlformats.org/officeDocument/2006/relationships/image" Target="../media/image92.png"/><Relationship Id="rId12" Type="http://schemas.openxmlformats.org/officeDocument/2006/relationships/image" Target="../media/image95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0.png"/><Relationship Id="rId11" Type="http://schemas.openxmlformats.org/officeDocument/2006/relationships/image" Target="../media/image94.png"/><Relationship Id="rId5" Type="http://schemas.openxmlformats.org/officeDocument/2006/relationships/image" Target="../media/image780.png"/><Relationship Id="rId15" Type="http://schemas.openxmlformats.org/officeDocument/2006/relationships/image" Target="../media/image98.png"/><Relationship Id="rId10" Type="http://schemas.openxmlformats.org/officeDocument/2006/relationships/image" Target="../media/image93.png"/><Relationship Id="rId4" Type="http://schemas.openxmlformats.org/officeDocument/2006/relationships/image" Target="../media/image770.png"/><Relationship Id="rId9" Type="http://schemas.openxmlformats.org/officeDocument/2006/relationships/image" Target="../media/image820.png"/><Relationship Id="rId14" Type="http://schemas.openxmlformats.org/officeDocument/2006/relationships/image" Target="../media/image9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13" Type="http://schemas.openxmlformats.org/officeDocument/2006/relationships/image" Target="../media/image105.png"/><Relationship Id="rId18" Type="http://schemas.openxmlformats.org/officeDocument/2006/relationships/image" Target="../media/image110.png"/><Relationship Id="rId3" Type="http://schemas.openxmlformats.org/officeDocument/2006/relationships/image" Target="../media/image850.png"/><Relationship Id="rId21" Type="http://schemas.openxmlformats.org/officeDocument/2006/relationships/image" Target="../media/image112.png"/><Relationship Id="rId7" Type="http://schemas.openxmlformats.org/officeDocument/2006/relationships/image" Target="../media/image92.png"/><Relationship Id="rId12" Type="http://schemas.openxmlformats.org/officeDocument/2006/relationships/image" Target="../media/image104.png"/><Relationship Id="rId17" Type="http://schemas.openxmlformats.org/officeDocument/2006/relationships/image" Target="../media/image109.png"/><Relationship Id="rId2" Type="http://schemas.openxmlformats.org/officeDocument/2006/relationships/image" Target="../media/image99.png"/><Relationship Id="rId16" Type="http://schemas.openxmlformats.org/officeDocument/2006/relationships/image" Target="../media/image108.png"/><Relationship Id="rId20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0.png"/><Relationship Id="rId11" Type="http://schemas.openxmlformats.org/officeDocument/2006/relationships/image" Target="../media/image103.png"/><Relationship Id="rId5" Type="http://schemas.openxmlformats.org/officeDocument/2006/relationships/image" Target="../media/image870.png"/><Relationship Id="rId15" Type="http://schemas.openxmlformats.org/officeDocument/2006/relationships/image" Target="../media/image107.png"/><Relationship Id="rId23" Type="http://schemas.openxmlformats.org/officeDocument/2006/relationships/image" Target="../media/image114.png"/><Relationship Id="rId10" Type="http://schemas.openxmlformats.org/officeDocument/2006/relationships/image" Target="../media/image102.png"/><Relationship Id="rId19" Type="http://schemas.openxmlformats.org/officeDocument/2006/relationships/image" Target="../media/image111.png"/><Relationship Id="rId4" Type="http://schemas.openxmlformats.org/officeDocument/2006/relationships/image" Target="../media/image860.png"/><Relationship Id="rId9" Type="http://schemas.openxmlformats.org/officeDocument/2006/relationships/image" Target="../media/image101.png"/><Relationship Id="rId14" Type="http://schemas.openxmlformats.org/officeDocument/2006/relationships/image" Target="../media/image106.png"/><Relationship Id="rId22" Type="http://schemas.openxmlformats.org/officeDocument/2006/relationships/image" Target="../media/image11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image" Target="../media/image116.png"/><Relationship Id="rId7" Type="http://schemas.openxmlformats.org/officeDocument/2006/relationships/image" Target="../media/image120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Relationship Id="rId9" Type="http://schemas.openxmlformats.org/officeDocument/2006/relationships/image" Target="../media/image12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image" Target="../media/image116.png"/><Relationship Id="rId7" Type="http://schemas.openxmlformats.org/officeDocument/2006/relationships/image" Target="../media/image120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Relationship Id="rId9" Type="http://schemas.openxmlformats.org/officeDocument/2006/relationships/image" Target="../media/image12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13" Type="http://schemas.openxmlformats.org/officeDocument/2006/relationships/image" Target="../media/image128.png"/><Relationship Id="rId18" Type="http://schemas.openxmlformats.org/officeDocument/2006/relationships/image" Target="../media/image133.png"/><Relationship Id="rId3" Type="http://schemas.openxmlformats.org/officeDocument/2006/relationships/image" Target="../media/image116.png"/><Relationship Id="rId21" Type="http://schemas.openxmlformats.org/officeDocument/2006/relationships/image" Target="../media/image136.png"/><Relationship Id="rId7" Type="http://schemas.openxmlformats.org/officeDocument/2006/relationships/image" Target="../media/image120.png"/><Relationship Id="rId12" Type="http://schemas.openxmlformats.org/officeDocument/2006/relationships/image" Target="../media/image127.png"/><Relationship Id="rId17" Type="http://schemas.openxmlformats.org/officeDocument/2006/relationships/image" Target="../media/image132.png"/><Relationship Id="rId2" Type="http://schemas.openxmlformats.org/officeDocument/2006/relationships/image" Target="../media/image124.png"/><Relationship Id="rId16" Type="http://schemas.openxmlformats.org/officeDocument/2006/relationships/image" Target="../media/image131.png"/><Relationship Id="rId20" Type="http://schemas.openxmlformats.org/officeDocument/2006/relationships/image" Target="../media/image1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9.png"/><Relationship Id="rId11" Type="http://schemas.openxmlformats.org/officeDocument/2006/relationships/image" Target="../media/image126.png"/><Relationship Id="rId5" Type="http://schemas.openxmlformats.org/officeDocument/2006/relationships/image" Target="../media/image118.png"/><Relationship Id="rId15" Type="http://schemas.openxmlformats.org/officeDocument/2006/relationships/image" Target="../media/image130.png"/><Relationship Id="rId23" Type="http://schemas.openxmlformats.org/officeDocument/2006/relationships/image" Target="../media/image138.png"/><Relationship Id="rId10" Type="http://schemas.openxmlformats.org/officeDocument/2006/relationships/image" Target="../media/image125.png"/><Relationship Id="rId19" Type="http://schemas.openxmlformats.org/officeDocument/2006/relationships/image" Target="../media/image134.png"/><Relationship Id="rId4" Type="http://schemas.openxmlformats.org/officeDocument/2006/relationships/image" Target="../media/image117.png"/><Relationship Id="rId9" Type="http://schemas.openxmlformats.org/officeDocument/2006/relationships/image" Target="../media/image122.png"/><Relationship Id="rId14" Type="http://schemas.openxmlformats.org/officeDocument/2006/relationships/image" Target="../media/image129.png"/><Relationship Id="rId22" Type="http://schemas.openxmlformats.org/officeDocument/2006/relationships/image" Target="../media/image13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7" Type="http://schemas.openxmlformats.org/officeDocument/2006/relationships/image" Target="../media/image154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3.png"/><Relationship Id="rId5" Type="http://schemas.openxmlformats.org/officeDocument/2006/relationships/image" Target="../media/image152.png"/><Relationship Id="rId4" Type="http://schemas.openxmlformats.org/officeDocument/2006/relationships/image" Target="../media/image15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8.png"/><Relationship Id="rId3" Type="http://schemas.openxmlformats.org/officeDocument/2006/relationships/image" Target="../media/image163.png"/><Relationship Id="rId7" Type="http://schemas.openxmlformats.org/officeDocument/2006/relationships/image" Target="../media/image167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6.png"/><Relationship Id="rId11" Type="http://schemas.openxmlformats.org/officeDocument/2006/relationships/image" Target="../media/image171.png"/><Relationship Id="rId5" Type="http://schemas.openxmlformats.org/officeDocument/2006/relationships/image" Target="../media/image165.png"/><Relationship Id="rId10" Type="http://schemas.openxmlformats.org/officeDocument/2006/relationships/image" Target="../media/image170.png"/><Relationship Id="rId4" Type="http://schemas.openxmlformats.org/officeDocument/2006/relationships/image" Target="../media/image164.png"/><Relationship Id="rId9" Type="http://schemas.openxmlformats.org/officeDocument/2006/relationships/image" Target="../media/image169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8.png"/><Relationship Id="rId3" Type="http://schemas.openxmlformats.org/officeDocument/2006/relationships/image" Target="../media/image163.png"/><Relationship Id="rId7" Type="http://schemas.openxmlformats.org/officeDocument/2006/relationships/image" Target="../media/image167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6.png"/><Relationship Id="rId11" Type="http://schemas.openxmlformats.org/officeDocument/2006/relationships/image" Target="../media/image171.png"/><Relationship Id="rId5" Type="http://schemas.openxmlformats.org/officeDocument/2006/relationships/image" Target="../media/image165.png"/><Relationship Id="rId10" Type="http://schemas.openxmlformats.org/officeDocument/2006/relationships/image" Target="../media/image173.png"/><Relationship Id="rId4" Type="http://schemas.openxmlformats.org/officeDocument/2006/relationships/image" Target="../media/image172.png"/><Relationship Id="rId9" Type="http://schemas.openxmlformats.org/officeDocument/2006/relationships/image" Target="../media/image16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8.png"/><Relationship Id="rId3" Type="http://schemas.openxmlformats.org/officeDocument/2006/relationships/image" Target="../media/image174.png"/><Relationship Id="rId7" Type="http://schemas.openxmlformats.org/officeDocument/2006/relationships/image" Target="../media/image167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6.png"/><Relationship Id="rId11" Type="http://schemas.openxmlformats.org/officeDocument/2006/relationships/image" Target="../media/image175.png"/><Relationship Id="rId5" Type="http://schemas.openxmlformats.org/officeDocument/2006/relationships/image" Target="../media/image165.png"/><Relationship Id="rId10" Type="http://schemas.openxmlformats.org/officeDocument/2006/relationships/image" Target="../media/image171.png"/><Relationship Id="rId4" Type="http://schemas.openxmlformats.org/officeDocument/2006/relationships/image" Target="../media/image172.png"/><Relationship Id="rId9" Type="http://schemas.openxmlformats.org/officeDocument/2006/relationships/image" Target="../media/image169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8.png"/><Relationship Id="rId3" Type="http://schemas.openxmlformats.org/officeDocument/2006/relationships/image" Target="../media/image174.png"/><Relationship Id="rId7" Type="http://schemas.openxmlformats.org/officeDocument/2006/relationships/image" Target="../media/image167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6.png"/><Relationship Id="rId11" Type="http://schemas.openxmlformats.org/officeDocument/2006/relationships/image" Target="../media/image171.png"/><Relationship Id="rId5" Type="http://schemas.openxmlformats.org/officeDocument/2006/relationships/image" Target="../media/image165.png"/><Relationship Id="rId10" Type="http://schemas.openxmlformats.org/officeDocument/2006/relationships/image" Target="../media/image177.png"/><Relationship Id="rId4" Type="http://schemas.openxmlformats.org/officeDocument/2006/relationships/image" Target="../media/image172.png"/><Relationship Id="rId9" Type="http://schemas.openxmlformats.org/officeDocument/2006/relationships/image" Target="../media/image169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8.png"/><Relationship Id="rId3" Type="http://schemas.openxmlformats.org/officeDocument/2006/relationships/image" Target="../media/image174.png"/><Relationship Id="rId7" Type="http://schemas.openxmlformats.org/officeDocument/2006/relationships/image" Target="../media/image167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6.png"/><Relationship Id="rId11" Type="http://schemas.openxmlformats.org/officeDocument/2006/relationships/image" Target="../media/image171.png"/><Relationship Id="rId5" Type="http://schemas.openxmlformats.org/officeDocument/2006/relationships/image" Target="../media/image178.png"/><Relationship Id="rId10" Type="http://schemas.openxmlformats.org/officeDocument/2006/relationships/image" Target="../media/image179.png"/><Relationship Id="rId4" Type="http://schemas.openxmlformats.org/officeDocument/2006/relationships/image" Target="../media/image172.png"/><Relationship Id="rId9" Type="http://schemas.openxmlformats.org/officeDocument/2006/relationships/image" Target="../media/image169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8.png"/><Relationship Id="rId3" Type="http://schemas.openxmlformats.org/officeDocument/2006/relationships/image" Target="../media/image174.png"/><Relationship Id="rId7" Type="http://schemas.openxmlformats.org/officeDocument/2006/relationships/image" Target="../media/image167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6.png"/><Relationship Id="rId11" Type="http://schemas.openxmlformats.org/officeDocument/2006/relationships/image" Target="../media/image180.png"/><Relationship Id="rId5" Type="http://schemas.openxmlformats.org/officeDocument/2006/relationships/image" Target="../media/image178.png"/><Relationship Id="rId10" Type="http://schemas.openxmlformats.org/officeDocument/2006/relationships/image" Target="../media/image171.png"/><Relationship Id="rId4" Type="http://schemas.openxmlformats.org/officeDocument/2006/relationships/image" Target="../media/image172.png"/><Relationship Id="rId9" Type="http://schemas.openxmlformats.org/officeDocument/2006/relationships/image" Target="../media/image169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1.png"/><Relationship Id="rId3" Type="http://schemas.openxmlformats.org/officeDocument/2006/relationships/image" Target="../media/image186.png"/><Relationship Id="rId7" Type="http://schemas.openxmlformats.org/officeDocument/2006/relationships/image" Target="../media/image190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9.png"/><Relationship Id="rId5" Type="http://schemas.openxmlformats.org/officeDocument/2006/relationships/image" Target="../media/image188.png"/><Relationship Id="rId10" Type="http://schemas.openxmlformats.org/officeDocument/2006/relationships/image" Target="../media/image193.png"/><Relationship Id="rId4" Type="http://schemas.openxmlformats.org/officeDocument/2006/relationships/image" Target="../media/image187.png"/><Relationship Id="rId9" Type="http://schemas.openxmlformats.org/officeDocument/2006/relationships/image" Target="../media/image192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1.png"/><Relationship Id="rId13" Type="http://schemas.openxmlformats.org/officeDocument/2006/relationships/customXml" Target="../ink/ink2.xml"/><Relationship Id="rId3" Type="http://schemas.openxmlformats.org/officeDocument/2006/relationships/image" Target="../media/image186.png"/><Relationship Id="rId7" Type="http://schemas.openxmlformats.org/officeDocument/2006/relationships/image" Target="../media/image190.png"/><Relationship Id="rId12" Type="http://schemas.openxmlformats.org/officeDocument/2006/relationships/image" Target="../media/image195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9.png"/><Relationship Id="rId11" Type="http://schemas.openxmlformats.org/officeDocument/2006/relationships/customXml" Target="../ink/ink1.xml"/><Relationship Id="rId5" Type="http://schemas.openxmlformats.org/officeDocument/2006/relationships/image" Target="../media/image188.png"/><Relationship Id="rId10" Type="http://schemas.openxmlformats.org/officeDocument/2006/relationships/image" Target="../media/image194.png"/><Relationship Id="rId4" Type="http://schemas.openxmlformats.org/officeDocument/2006/relationships/image" Target="../media/image187.png"/><Relationship Id="rId9" Type="http://schemas.openxmlformats.org/officeDocument/2006/relationships/image" Target="../media/image192.png"/><Relationship Id="rId14" Type="http://schemas.openxmlformats.org/officeDocument/2006/relationships/image" Target="../media/image196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1.png"/><Relationship Id="rId13" Type="http://schemas.openxmlformats.org/officeDocument/2006/relationships/customXml" Target="../ink/ink4.xml"/><Relationship Id="rId18" Type="http://schemas.openxmlformats.org/officeDocument/2006/relationships/customXml" Target="../ink/ink7.xml"/><Relationship Id="rId3" Type="http://schemas.openxmlformats.org/officeDocument/2006/relationships/image" Target="../media/image186.png"/><Relationship Id="rId7" Type="http://schemas.openxmlformats.org/officeDocument/2006/relationships/image" Target="../media/image190.png"/><Relationship Id="rId12" Type="http://schemas.openxmlformats.org/officeDocument/2006/relationships/image" Target="../media/image195.png"/><Relationship Id="rId17" Type="http://schemas.openxmlformats.org/officeDocument/2006/relationships/customXml" Target="../ink/ink6.xml"/><Relationship Id="rId2" Type="http://schemas.openxmlformats.org/officeDocument/2006/relationships/image" Target="../media/image185.png"/><Relationship Id="rId16" Type="http://schemas.openxmlformats.org/officeDocument/2006/relationships/image" Target="../media/image19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9.png"/><Relationship Id="rId11" Type="http://schemas.openxmlformats.org/officeDocument/2006/relationships/customXml" Target="../ink/ink3.xml"/><Relationship Id="rId5" Type="http://schemas.openxmlformats.org/officeDocument/2006/relationships/image" Target="../media/image188.png"/><Relationship Id="rId15" Type="http://schemas.openxmlformats.org/officeDocument/2006/relationships/customXml" Target="../ink/ink5.xml"/><Relationship Id="rId10" Type="http://schemas.openxmlformats.org/officeDocument/2006/relationships/image" Target="../media/image197.png"/><Relationship Id="rId4" Type="http://schemas.openxmlformats.org/officeDocument/2006/relationships/image" Target="../media/image187.png"/><Relationship Id="rId9" Type="http://schemas.openxmlformats.org/officeDocument/2006/relationships/image" Target="../media/image192.png"/><Relationship Id="rId14" Type="http://schemas.openxmlformats.org/officeDocument/2006/relationships/image" Target="../media/image19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4.png"/><Relationship Id="rId18" Type="http://schemas.openxmlformats.org/officeDocument/2006/relationships/image" Target="../media/image29.png"/><Relationship Id="rId26" Type="http://schemas.openxmlformats.org/officeDocument/2006/relationships/image" Target="../media/image37.png"/><Relationship Id="rId39" Type="http://schemas.openxmlformats.org/officeDocument/2006/relationships/image" Target="../media/image50.png"/><Relationship Id="rId21" Type="http://schemas.openxmlformats.org/officeDocument/2006/relationships/image" Target="../media/image32.png"/><Relationship Id="rId34" Type="http://schemas.openxmlformats.org/officeDocument/2006/relationships/image" Target="../media/image45.png"/><Relationship Id="rId42" Type="http://schemas.openxmlformats.org/officeDocument/2006/relationships/image" Target="../media/image53.png"/><Relationship Id="rId47" Type="http://schemas.openxmlformats.org/officeDocument/2006/relationships/image" Target="../media/image58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6" Type="http://schemas.openxmlformats.org/officeDocument/2006/relationships/image" Target="../media/image27.png"/><Relationship Id="rId29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24" Type="http://schemas.openxmlformats.org/officeDocument/2006/relationships/image" Target="../media/image35.png"/><Relationship Id="rId32" Type="http://schemas.openxmlformats.org/officeDocument/2006/relationships/image" Target="../media/image43.png"/><Relationship Id="rId37" Type="http://schemas.openxmlformats.org/officeDocument/2006/relationships/image" Target="../media/image48.png"/><Relationship Id="rId40" Type="http://schemas.openxmlformats.org/officeDocument/2006/relationships/image" Target="../media/image51.png"/><Relationship Id="rId45" Type="http://schemas.openxmlformats.org/officeDocument/2006/relationships/image" Target="../media/image56.pn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23" Type="http://schemas.openxmlformats.org/officeDocument/2006/relationships/image" Target="../media/image34.png"/><Relationship Id="rId28" Type="http://schemas.openxmlformats.org/officeDocument/2006/relationships/image" Target="../media/image39.png"/><Relationship Id="rId36" Type="http://schemas.openxmlformats.org/officeDocument/2006/relationships/image" Target="../media/image47.png"/><Relationship Id="rId10" Type="http://schemas.openxmlformats.org/officeDocument/2006/relationships/image" Target="../media/image21.png"/><Relationship Id="rId19" Type="http://schemas.openxmlformats.org/officeDocument/2006/relationships/image" Target="../media/image30.png"/><Relationship Id="rId31" Type="http://schemas.openxmlformats.org/officeDocument/2006/relationships/image" Target="../media/image42.png"/><Relationship Id="rId44" Type="http://schemas.openxmlformats.org/officeDocument/2006/relationships/image" Target="../media/image55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Relationship Id="rId22" Type="http://schemas.openxmlformats.org/officeDocument/2006/relationships/image" Target="../media/image33.png"/><Relationship Id="rId27" Type="http://schemas.openxmlformats.org/officeDocument/2006/relationships/image" Target="../media/image38.png"/><Relationship Id="rId30" Type="http://schemas.openxmlformats.org/officeDocument/2006/relationships/image" Target="../media/image41.png"/><Relationship Id="rId35" Type="http://schemas.openxmlformats.org/officeDocument/2006/relationships/image" Target="../media/image46.png"/><Relationship Id="rId43" Type="http://schemas.openxmlformats.org/officeDocument/2006/relationships/image" Target="../media/image54.png"/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12" Type="http://schemas.openxmlformats.org/officeDocument/2006/relationships/image" Target="../media/image23.png"/><Relationship Id="rId17" Type="http://schemas.openxmlformats.org/officeDocument/2006/relationships/image" Target="../media/image28.png"/><Relationship Id="rId25" Type="http://schemas.openxmlformats.org/officeDocument/2006/relationships/image" Target="../media/image36.png"/><Relationship Id="rId33" Type="http://schemas.openxmlformats.org/officeDocument/2006/relationships/image" Target="../media/image44.png"/><Relationship Id="rId38" Type="http://schemas.openxmlformats.org/officeDocument/2006/relationships/image" Target="../media/image49.png"/><Relationship Id="rId46" Type="http://schemas.openxmlformats.org/officeDocument/2006/relationships/image" Target="../media/image57.png"/><Relationship Id="rId20" Type="http://schemas.openxmlformats.org/officeDocument/2006/relationships/image" Target="../media/image31.png"/><Relationship Id="rId41" Type="http://schemas.openxmlformats.org/officeDocument/2006/relationships/image" Target="../media/image5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79A87-9CBD-463B-9EB7-CB68959115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9785" y="1122363"/>
            <a:ext cx="11818044" cy="2387600"/>
          </a:xfrm>
        </p:spPr>
        <p:txBody>
          <a:bodyPr anchor="ctr" anchorCtr="0">
            <a:normAutofit/>
          </a:bodyPr>
          <a:lstStyle/>
          <a:p>
            <a:r>
              <a:rPr lang="en-US" sz="3200" dirty="0">
                <a:latin typeface="Cambria" panose="02040503050406030204" pitchFamily="18" charset="0"/>
                <a:ea typeface="Cambria" panose="02040503050406030204" pitchFamily="18" charset="0"/>
              </a:rPr>
              <a:t>Theory and Algorithms for Formal Verification</a:t>
            </a:r>
            <a:br>
              <a:rPr lang="en-US" sz="3200" dirty="0">
                <a:latin typeface="Cambria" panose="02040503050406030204" pitchFamily="18" charset="0"/>
                <a:ea typeface="Cambria" panose="02040503050406030204" pitchFamily="18" charset="0"/>
              </a:rPr>
            </a:br>
            <a:br>
              <a:rPr lang="en-US" sz="3200" dirty="0">
                <a:latin typeface="Cambria" panose="02040503050406030204" pitchFamily="18" charset="0"/>
                <a:ea typeface="Cambria" panose="02040503050406030204" pitchFamily="18" charset="0"/>
              </a:rPr>
            </a:br>
            <a:r>
              <a:rPr lang="en-US" sz="3200" dirty="0">
                <a:latin typeface="Cambria" panose="02040503050406030204" pitchFamily="18" charset="0"/>
                <a:ea typeface="Cambria" panose="02040503050406030204" pitchFamily="18" charset="0"/>
              </a:rPr>
              <a:t>Computation Tree Logic, Mu-Calculus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CCF91D-4F26-4DEE-BD5B-2AD08F8DC9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80042" y="4118516"/>
            <a:ext cx="10222706" cy="1124415"/>
          </a:xfrm>
        </p:spPr>
        <p:txBody>
          <a:bodyPr>
            <a:normAutofit/>
          </a:bodyPr>
          <a:lstStyle/>
          <a:p>
            <a:r>
              <a:rPr lang="en-US" dirty="0"/>
              <a:t>Spring 2024: CSCI 699</a:t>
            </a:r>
          </a:p>
          <a:p>
            <a:r>
              <a:rPr lang="en-US" dirty="0"/>
              <a:t>Instructor: Jyo Deshmukh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3905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3675B82F-B189-426A-A368-266C67DE694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1" y="1860149"/>
                <a:ext cx="11699087" cy="3823891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∷= 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m>
                      <m:mPr>
                        <m:mcs>
                          <m:mc>
                            <m:mcPr>
                              <m:count m:val="1"/>
                              <m:mcJc m:val="center"/>
                            </m:mcPr>
                          </m:mc>
                        </m:mcs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eqArr>
                            <m:eqArr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 ¬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𝜑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∧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∣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∨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e>
                            <m:e>
                              <m:d>
                                <m:dPr>
                                  <m:begChr m:val="|"/>
                                  <m:endChr m:val="|"/>
                                  <m:sepChr m:val="∣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1">
                                      <a:latin typeface="Cambria Math" panose="02040503050406030204" pitchFamily="18" charset="0"/>
                                    </a:rPr>
                                    <m:t>𝐀𝐗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  <m:e>
                                  <m:r>
                                    <a:rPr lang="en-US" b="1">
                                      <a:latin typeface="Cambria Math" panose="02040503050406030204" pitchFamily="18" charset="0"/>
                                    </a:rPr>
                                    <m:t>𝐀𝐆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</m:d>
                              <m:r>
                                <a:rPr lang="en-US" b="1">
                                  <a:latin typeface="Cambria Math" panose="02040503050406030204" pitchFamily="18" charset="0"/>
                                </a:rPr>
                                <m:t>𝐀𝐅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b="1">
                                      <a:latin typeface="Cambria Math" panose="02040503050406030204" pitchFamily="18" charset="0"/>
                                    </a:rPr>
                                    <m:t>𝐀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𝜑</m:t>
                                  </m:r>
                                  <m:r>
                                    <a:rPr lang="en-US" b="1">
                                      <a:latin typeface="Cambria Math" panose="02040503050406030204" pitchFamily="18" charset="0"/>
                                    </a:rPr>
                                    <m:t>𝐔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</m:d>
                              <m:r>
                                <a:rPr lang="en-US" b="1">
                                  <a:latin typeface="Cambria Math" panose="02040503050406030204" pitchFamily="18" charset="0"/>
                                </a:rPr>
                                <m:t>𝐀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  <m:r>
                                <a:rPr lang="en-US" b="1">
                                  <a:latin typeface="Cambria Math" panose="02040503050406030204" pitchFamily="18" charset="0"/>
                                </a:rPr>
                                <m:t>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</m:eqArr>
                        </m:e>
                      </m:mr>
                      <m:mr>
                        <m:e>
                          <m:d>
                            <m:dPr>
                              <m:begChr m:val="|"/>
                              <m:endChr m:val="|"/>
                              <m:sepChr m:val="∣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0" smtClean="0">
                                  <a:latin typeface="Cambria Math" panose="02040503050406030204" pitchFamily="18" charset="0"/>
                                </a:rPr>
                                <m:t>𝐄</m:t>
                              </m:r>
                              <m:r>
                                <a:rPr lang="en-US" b="1"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e>
                            <m:e>
                              <m:r>
                                <a:rPr lang="en-US" b="1" i="0" smtClean="0">
                                  <a:latin typeface="Cambria Math" panose="02040503050406030204" pitchFamily="18" charset="0"/>
                                </a:rPr>
                                <m:t>𝐄</m:t>
                              </m:r>
                              <m:r>
                                <a:rPr lang="en-US" b="1">
                                  <a:latin typeface="Cambria Math" panose="02040503050406030204" pitchFamily="18" charset="0"/>
                                </a:rPr>
                                <m:t>𝐆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e>
                          </m:d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𝐄</m:t>
                          </m:r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𝐅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𝜑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1" i="0" smtClean="0">
                                  <a:latin typeface="Cambria Math" panose="02040503050406030204" pitchFamily="18" charset="0"/>
                                </a:rPr>
                                <m:t>𝐄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  <m:r>
                                <a:rPr lang="en-US" b="1">
                                  <a:latin typeface="Cambria Math" panose="02040503050406030204" pitchFamily="18" charset="0"/>
                                </a:rPr>
                                <m:t>𝐔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</m:d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𝐄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𝜑</m:t>
                          </m:r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</m:mr>
                    </m:m>
                  </m:oMath>
                </a14:m>
                <a:endParaRPr lang="en-US" b="1" dirty="0"/>
              </a:p>
              <a:p>
                <a:endParaRPr lang="en-US" b="1" dirty="0"/>
              </a:p>
              <a:p>
                <a:r>
                  <a:rPr lang="en-US" dirty="0"/>
                  <a:t>CTL couples path quantifiers (</a:t>
                </a:r>
                <a:r>
                  <a:rPr lang="en-US" b="1" dirty="0"/>
                  <a:t>A, E</a:t>
                </a:r>
                <a:r>
                  <a:rPr lang="en-US" dirty="0"/>
                  <a:t>) with path operators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F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G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U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W</m:t>
                        </m:r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More general definition useful for defining logics such as CTL* (we will see later)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3675B82F-B189-426A-A368-266C67DE694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1" y="1860149"/>
                <a:ext cx="11699087" cy="3823891"/>
              </a:xfrm>
              <a:blipFill>
                <a:blip r:embed="rId2"/>
                <a:stretch>
                  <a:fillRect l="-5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23CCDDA-D94B-4C6C-922D-9332B53E85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37ACCD-B717-4AF8-9594-8DACA17A0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4CAC068-AF35-46BB-9FF9-4295D1F6F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Simpler way of thinking about CTL</a:t>
            </a:r>
          </a:p>
        </p:txBody>
      </p:sp>
    </p:spTree>
    <p:extLst>
      <p:ext uri="{BB962C8B-B14F-4D97-AF65-F5344CB8AC3E}">
        <p14:creationId xmlns:p14="http://schemas.microsoft.com/office/powerpoint/2010/main" val="12864096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2A6D5BD-CCE4-4761-B57F-ED3F38E1425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Kripke structure : Like an LTS, just no labels on actions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/>
                  <a:t> : Set of states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: transition relation containing a set of transitions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𝐴𝑃</m:t>
                        </m:r>
                      </m:sup>
                    </m:sSup>
                  </m:oMath>
                </a14:m>
                <a:r>
                  <a:rPr lang="en-US" dirty="0"/>
                  <a:t> : labeling function that labels each state with some subset of atomic propositions true in that state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: Initial state</a:t>
                </a:r>
              </a:p>
              <a:p>
                <a:r>
                  <a:rPr lang="en-US" dirty="0"/>
                  <a:t>Computation tree defined 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</m:oMath>
                </a14:m>
                <a:r>
                  <a:rPr lang="en-US" dirty="0"/>
                  <a:t> , where: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set of nodes/vertices of the tree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dirty="0"/>
                  <a:t>: edges of the tree</a:t>
                </a:r>
              </a:p>
              <a:p>
                <a:pPr lvl="1"/>
                <a:r>
                  <a:rPr lang="en-US" dirty="0"/>
                  <a:t>Root node name: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For all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dirty="0"/>
                  <a:t>, Add edge from each node with name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 to node with name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Label nodes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state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associated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with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node</m:t>
                        </m:r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2A6D5BD-CCE4-4761-B57F-ED3F38E1425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417" t="-25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2D1C02E-0E8D-4C98-9AC7-692D68BC6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E9D8C7-890B-490A-9ABD-387755E91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3FC99E4-DB95-4CA0-BDEE-003A720E8F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Kripke</a:t>
            </a:r>
            <a:r>
              <a:rPr lang="en-US" dirty="0"/>
              <a:t> structure</a:t>
            </a:r>
          </a:p>
        </p:txBody>
      </p:sp>
    </p:spTree>
    <p:extLst>
      <p:ext uri="{BB962C8B-B14F-4D97-AF65-F5344CB8AC3E}">
        <p14:creationId xmlns:p14="http://schemas.microsoft.com/office/powerpoint/2010/main" val="28211447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EF10E7F-7094-4D92-BAF8-835D3A25DA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99F454-6F52-4858-869B-2AE5E89D5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CE9DAD5-ADA6-4EA2-ACCD-BE15AEF42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CTL Semantics examples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1EECBF6-CC82-49A3-AC02-2661F6017B0D}"/>
              </a:ext>
            </a:extLst>
          </p:cNvPr>
          <p:cNvGrpSpPr/>
          <p:nvPr/>
        </p:nvGrpSpPr>
        <p:grpSpPr>
          <a:xfrm>
            <a:off x="467379" y="1754589"/>
            <a:ext cx="3287498" cy="4281451"/>
            <a:chOff x="467379" y="1754589"/>
            <a:chExt cx="3287498" cy="4281451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1FEE6790-65D8-496E-8E76-A029FD488C7C}"/>
                </a:ext>
              </a:extLst>
            </p:cNvPr>
            <p:cNvGrpSpPr/>
            <p:nvPr/>
          </p:nvGrpSpPr>
          <p:grpSpPr>
            <a:xfrm>
              <a:off x="467379" y="1754589"/>
              <a:ext cx="3287498" cy="2394873"/>
              <a:chOff x="331192" y="2240972"/>
              <a:chExt cx="3287498" cy="239487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Oval 31">
                    <a:extLst>
                      <a:ext uri="{FF2B5EF4-FFF2-40B4-BE49-F238E27FC236}">
                        <a16:creationId xmlns:a16="http://schemas.microsoft.com/office/drawing/2014/main" id="{85259AE4-3FE0-40AC-980D-970EEEEBAE75}"/>
                      </a:ext>
                    </a:extLst>
                  </p:cNvPr>
                  <p:cNvSpPr/>
                  <p:nvPr/>
                </p:nvSpPr>
                <p:spPr>
                  <a:xfrm>
                    <a:off x="1776919" y="2240972"/>
                    <a:ext cx="826851" cy="778828"/>
                  </a:xfrm>
                  <a:prstGeom prst="ellipse">
                    <a:avLst/>
                  </a:prstGeom>
                  <a:noFill/>
                  <a:ln w="349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oMath>
                      </m:oMathPara>
                    </a14:m>
                    <a:endParaRPr lang="en-US" sz="3200" dirty="0"/>
                  </a:p>
                </p:txBody>
              </p:sp>
            </mc:Choice>
            <mc:Fallback xmlns="">
              <p:sp>
                <p:nvSpPr>
                  <p:cNvPr id="5" name="Oval 4">
                    <a:extLst>
                      <a:ext uri="{FF2B5EF4-FFF2-40B4-BE49-F238E27FC236}">
                        <a16:creationId xmlns:a16="http://schemas.microsoft.com/office/drawing/2014/main" id="{7EF9B0F1-74E7-4497-B133-2CD09B89BA6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76919" y="2240972"/>
                    <a:ext cx="826851" cy="778828"/>
                  </a:xfrm>
                  <a:prstGeom prst="ellipse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  <a:ln w="34925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Oval 32">
                    <a:extLst>
                      <a:ext uri="{FF2B5EF4-FFF2-40B4-BE49-F238E27FC236}">
                        <a16:creationId xmlns:a16="http://schemas.microsoft.com/office/drawing/2014/main" id="{5F2D0F4F-AD07-4337-AEA7-CA24D8F1B93F}"/>
                      </a:ext>
                    </a:extLst>
                  </p:cNvPr>
                  <p:cNvSpPr/>
                  <p:nvPr/>
                </p:nvSpPr>
                <p:spPr>
                  <a:xfrm>
                    <a:off x="843063" y="3857017"/>
                    <a:ext cx="826851" cy="778828"/>
                  </a:xfrm>
                  <a:prstGeom prst="ellipse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 w="349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3200" i="1" dirty="0">
                      <a:solidFill>
                        <a:schemeClr val="tx1"/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33" name="Oval 32">
                    <a:extLst>
                      <a:ext uri="{FF2B5EF4-FFF2-40B4-BE49-F238E27FC236}">
                        <a16:creationId xmlns:a16="http://schemas.microsoft.com/office/drawing/2014/main" id="{5F2D0F4F-AD07-4337-AEA7-CA24D8F1B93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43063" y="3857017"/>
                    <a:ext cx="826851" cy="778828"/>
                  </a:xfrm>
                  <a:prstGeom prst="ellipse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  <a:ln w="34925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Oval 33">
                    <a:extLst>
                      <a:ext uri="{FF2B5EF4-FFF2-40B4-BE49-F238E27FC236}">
                        <a16:creationId xmlns:a16="http://schemas.microsoft.com/office/drawing/2014/main" id="{210C6090-F5D1-42F2-BD8E-EF5178ECDE05}"/>
                      </a:ext>
                    </a:extLst>
                  </p:cNvPr>
                  <p:cNvSpPr/>
                  <p:nvPr/>
                </p:nvSpPr>
                <p:spPr>
                  <a:xfrm>
                    <a:off x="2791839" y="3779195"/>
                    <a:ext cx="826851" cy="778828"/>
                  </a:xfrm>
                  <a:prstGeom prst="ellipse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 w="349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3200" i="1" dirty="0">
                      <a:solidFill>
                        <a:schemeClr val="tx1"/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34" name="Oval 33">
                    <a:extLst>
                      <a:ext uri="{FF2B5EF4-FFF2-40B4-BE49-F238E27FC236}">
                        <a16:creationId xmlns:a16="http://schemas.microsoft.com/office/drawing/2014/main" id="{210C6090-F5D1-42F2-BD8E-EF5178ECDE05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91839" y="3779195"/>
                    <a:ext cx="826851" cy="778828"/>
                  </a:xfrm>
                  <a:prstGeom prst="ellipse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  <a:ln w="34925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5" name="Straight Arrow Connector 34">
                <a:extLst>
                  <a:ext uri="{FF2B5EF4-FFF2-40B4-BE49-F238E27FC236}">
                    <a16:creationId xmlns:a16="http://schemas.microsoft.com/office/drawing/2014/main" id="{2632670F-5C97-4BF1-9AB2-02AE29F0E22C}"/>
                  </a:ext>
                </a:extLst>
              </p:cNvPr>
              <p:cNvCxnSpPr>
                <a:cxnSpLocks/>
                <a:stCxn id="32" idx="3"/>
                <a:endCxn id="33" idx="0"/>
              </p:cNvCxnSpPr>
              <p:nvPr/>
            </p:nvCxnSpPr>
            <p:spPr>
              <a:xfrm flipH="1">
                <a:off x="1256489" y="2905743"/>
                <a:ext cx="641520" cy="95127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Arrow Connector 35">
                <a:extLst>
                  <a:ext uri="{FF2B5EF4-FFF2-40B4-BE49-F238E27FC236}">
                    <a16:creationId xmlns:a16="http://schemas.microsoft.com/office/drawing/2014/main" id="{EDA7F185-EE29-474C-BFF2-D08224D66FBE}"/>
                  </a:ext>
                </a:extLst>
              </p:cNvPr>
              <p:cNvCxnSpPr>
                <a:cxnSpLocks/>
                <a:stCxn id="32" idx="5"/>
                <a:endCxn id="34" idx="0"/>
              </p:cNvCxnSpPr>
              <p:nvPr/>
            </p:nvCxnSpPr>
            <p:spPr>
              <a:xfrm>
                <a:off x="2482680" y="2905743"/>
                <a:ext cx="722585" cy="87345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E9874B48-1257-4401-B3E0-09A80258EB92}"/>
                      </a:ext>
                    </a:extLst>
                  </p:cNvPr>
                  <p:cNvSpPr txBox="1"/>
                  <p:nvPr/>
                </p:nvSpPr>
                <p:spPr>
                  <a:xfrm>
                    <a:off x="331192" y="3876221"/>
                    <a:ext cx="511871" cy="58477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32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oMath>
                      </m:oMathPara>
                    </a14:m>
                    <a:endParaRPr lang="en-US" sz="3200" dirty="0">
                      <a:solidFill>
                        <a:schemeClr val="accent6">
                          <a:lumMod val="75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E9874B48-1257-4401-B3E0-09A80258EB9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31192" y="3876221"/>
                    <a:ext cx="511871" cy="584775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B22DA508-FAC8-4FDA-9F28-616BC577D82D}"/>
                      </a:ext>
                    </a:extLst>
                  </p:cNvPr>
                  <p:cNvSpPr txBox="1"/>
                  <p:nvPr/>
                </p:nvSpPr>
                <p:spPr>
                  <a:xfrm>
                    <a:off x="2307808" y="3838201"/>
                    <a:ext cx="511871" cy="58477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32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oMath>
                      </m:oMathPara>
                    </a14:m>
                    <a:endParaRPr lang="en-US" sz="3200" dirty="0">
                      <a:solidFill>
                        <a:schemeClr val="accent6">
                          <a:lumMod val="75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B22DA508-FAC8-4FDA-9F28-616BC577D82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307808" y="3838201"/>
                    <a:ext cx="511871" cy="584775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01BB2EF5-EFEA-4AE3-92E4-D01E1CBC279C}"/>
                    </a:ext>
                  </a:extLst>
                </p:cNvPr>
                <p:cNvSpPr txBox="1"/>
                <p:nvPr/>
              </p:nvSpPr>
              <p:spPr>
                <a:xfrm>
                  <a:off x="1818247" y="5389709"/>
                  <a:ext cx="1251496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600" b="1" i="0" smtClean="0">
                            <a:latin typeface="Cambria Math" panose="02040503050406030204" pitchFamily="18" charset="0"/>
                          </a:rPr>
                          <m:t>𝐀𝐗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en-US" sz="3600" dirty="0"/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01BB2EF5-EFEA-4AE3-92E4-D01E1CBC279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18247" y="5389709"/>
                  <a:ext cx="1251496" cy="646331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F4841543-3343-4F9A-BD60-87EB2CE7EC7D}"/>
              </a:ext>
            </a:extLst>
          </p:cNvPr>
          <p:cNvGrpSpPr/>
          <p:nvPr/>
        </p:nvGrpSpPr>
        <p:grpSpPr>
          <a:xfrm>
            <a:off x="4589662" y="1606492"/>
            <a:ext cx="2775627" cy="4300239"/>
            <a:chOff x="6060331" y="1658649"/>
            <a:chExt cx="2775627" cy="430023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Oval 39">
                  <a:extLst>
                    <a:ext uri="{FF2B5EF4-FFF2-40B4-BE49-F238E27FC236}">
                      <a16:creationId xmlns:a16="http://schemas.microsoft.com/office/drawing/2014/main" id="{8A54818D-8C16-4C38-9D15-9E4624328568}"/>
                    </a:ext>
                  </a:extLst>
                </p:cNvPr>
                <p:cNvSpPr/>
                <p:nvPr/>
              </p:nvSpPr>
              <p:spPr>
                <a:xfrm>
                  <a:off x="6994187" y="1658649"/>
                  <a:ext cx="826851" cy="778828"/>
                </a:xfrm>
                <a:prstGeom prst="ellipse">
                  <a:avLst/>
                </a:prstGeom>
                <a:noFill/>
                <a:ln w="349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22" name="Oval 21">
                  <a:extLst>
                    <a:ext uri="{FF2B5EF4-FFF2-40B4-BE49-F238E27FC236}">
                      <a16:creationId xmlns:a16="http://schemas.microsoft.com/office/drawing/2014/main" id="{5AA96CF0-6385-454E-8258-9CDC2AC6A3E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94187" y="1658649"/>
                  <a:ext cx="826851" cy="778828"/>
                </a:xfrm>
                <a:prstGeom prst="ellipse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 w="3492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Oval 40">
                  <a:extLst>
                    <a:ext uri="{FF2B5EF4-FFF2-40B4-BE49-F238E27FC236}">
                      <a16:creationId xmlns:a16="http://schemas.microsoft.com/office/drawing/2014/main" id="{1E3F82FF-26B2-4985-9EFC-EA4FFF0F8C75}"/>
                    </a:ext>
                  </a:extLst>
                </p:cNvPr>
                <p:cNvSpPr/>
                <p:nvPr/>
              </p:nvSpPr>
              <p:spPr>
                <a:xfrm>
                  <a:off x="6060331" y="3274694"/>
                  <a:ext cx="826851" cy="778828"/>
                </a:xfrm>
                <a:prstGeom prst="ellipse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349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3200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41" name="Oval 40">
                  <a:extLst>
                    <a:ext uri="{FF2B5EF4-FFF2-40B4-BE49-F238E27FC236}">
                      <a16:creationId xmlns:a16="http://schemas.microsoft.com/office/drawing/2014/main" id="{1E3F82FF-26B2-4985-9EFC-EA4FFF0F8C7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60331" y="3274694"/>
                  <a:ext cx="826851" cy="778828"/>
                </a:xfrm>
                <a:prstGeom prst="ellipse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 w="3492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Oval 41">
                  <a:extLst>
                    <a:ext uri="{FF2B5EF4-FFF2-40B4-BE49-F238E27FC236}">
                      <a16:creationId xmlns:a16="http://schemas.microsoft.com/office/drawing/2014/main" id="{D9B99185-7778-4AA5-9E35-B89D80C1BC2C}"/>
                    </a:ext>
                  </a:extLst>
                </p:cNvPr>
                <p:cNvSpPr/>
                <p:nvPr/>
              </p:nvSpPr>
              <p:spPr>
                <a:xfrm>
                  <a:off x="8009107" y="3196872"/>
                  <a:ext cx="826851" cy="778828"/>
                </a:xfrm>
                <a:prstGeom prst="ellipse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349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3200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42" name="Oval 41">
                  <a:extLst>
                    <a:ext uri="{FF2B5EF4-FFF2-40B4-BE49-F238E27FC236}">
                      <a16:creationId xmlns:a16="http://schemas.microsoft.com/office/drawing/2014/main" id="{D9B99185-7778-4AA5-9E35-B89D80C1BC2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09107" y="3196872"/>
                  <a:ext cx="826851" cy="778828"/>
                </a:xfrm>
                <a:prstGeom prst="ellipse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 w="3492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ED6E8316-D821-4892-B293-0A2D35EF4F62}"/>
                </a:ext>
              </a:extLst>
            </p:cNvPr>
            <p:cNvCxnSpPr>
              <a:cxnSpLocks/>
              <a:stCxn id="40" idx="3"/>
              <a:endCxn id="41" idx="0"/>
            </p:cNvCxnSpPr>
            <p:nvPr/>
          </p:nvCxnSpPr>
          <p:spPr>
            <a:xfrm flipH="1">
              <a:off x="6473757" y="2323420"/>
              <a:ext cx="641520" cy="95127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EA92D2B7-D750-4449-AFC8-E79DCA188634}"/>
                </a:ext>
              </a:extLst>
            </p:cNvPr>
            <p:cNvCxnSpPr>
              <a:cxnSpLocks/>
              <a:stCxn id="40" idx="5"/>
              <a:endCxn id="42" idx="0"/>
            </p:cNvCxnSpPr>
            <p:nvPr/>
          </p:nvCxnSpPr>
          <p:spPr>
            <a:xfrm>
              <a:off x="7699948" y="2323420"/>
              <a:ext cx="722585" cy="87345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5F366875-3D8A-4A1F-AC57-17F4ECBFE72B}"/>
                    </a:ext>
                  </a:extLst>
                </p:cNvPr>
                <p:cNvSpPr txBox="1"/>
                <p:nvPr/>
              </p:nvSpPr>
              <p:spPr>
                <a:xfrm>
                  <a:off x="6824371" y="3331919"/>
                  <a:ext cx="511871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en-US" sz="3200" dirty="0">
                    <a:solidFill>
                      <a:schemeClr val="accent6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5F366875-3D8A-4A1F-AC57-17F4ECBFE72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24371" y="3331919"/>
                  <a:ext cx="511871" cy="584775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D68CE685-08AA-4169-BFF8-625A485EAB8A}"/>
                    </a:ext>
                  </a:extLst>
                </p:cNvPr>
                <p:cNvSpPr txBox="1"/>
                <p:nvPr/>
              </p:nvSpPr>
              <p:spPr>
                <a:xfrm>
                  <a:off x="6900087" y="5312557"/>
                  <a:ext cx="1213024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600" b="1" i="0" smtClean="0">
                            <a:latin typeface="Cambria Math" panose="02040503050406030204" pitchFamily="18" charset="0"/>
                          </a:rPr>
                          <m:t>𝐄𝐗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en-US" sz="3600" dirty="0"/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D68CE685-08AA-4169-BFF8-625A485EAB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00087" y="5312557"/>
                  <a:ext cx="1213024" cy="646331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E25AA4D7-5C81-411F-8611-AB3EFB5DF285}"/>
              </a:ext>
            </a:extLst>
          </p:cNvPr>
          <p:cNvGrpSpPr/>
          <p:nvPr/>
        </p:nvGrpSpPr>
        <p:grpSpPr>
          <a:xfrm>
            <a:off x="8130435" y="1547486"/>
            <a:ext cx="3396841" cy="4508920"/>
            <a:chOff x="5602384" y="1658649"/>
            <a:chExt cx="3233574" cy="450892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CB3774D6-36AA-49E3-A9D5-A5072D7F38C0}"/>
                    </a:ext>
                  </a:extLst>
                </p:cNvPr>
                <p:cNvSpPr/>
                <p:nvPr/>
              </p:nvSpPr>
              <p:spPr>
                <a:xfrm>
                  <a:off x="6994187" y="1658649"/>
                  <a:ext cx="826851" cy="778828"/>
                </a:xfrm>
                <a:prstGeom prst="ellipse">
                  <a:avLst/>
                </a:prstGeom>
                <a:noFill/>
                <a:ln w="349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34" name="Oval 33">
                  <a:extLst>
                    <a:ext uri="{FF2B5EF4-FFF2-40B4-BE49-F238E27FC236}">
                      <a16:creationId xmlns:a16="http://schemas.microsoft.com/office/drawing/2014/main" id="{0A9184BB-81AE-4795-93E8-3793A9457A2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94187" y="1658649"/>
                  <a:ext cx="826851" cy="778828"/>
                </a:xfrm>
                <a:prstGeom prst="ellipse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 w="3492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Oval 48">
                  <a:extLst>
                    <a:ext uri="{FF2B5EF4-FFF2-40B4-BE49-F238E27FC236}">
                      <a16:creationId xmlns:a16="http://schemas.microsoft.com/office/drawing/2014/main" id="{4189D823-6EDE-4541-A8E2-889332792D50}"/>
                    </a:ext>
                  </a:extLst>
                </p:cNvPr>
                <p:cNvSpPr/>
                <p:nvPr/>
              </p:nvSpPr>
              <p:spPr>
                <a:xfrm>
                  <a:off x="6060331" y="3274694"/>
                  <a:ext cx="826851" cy="778828"/>
                </a:xfrm>
                <a:prstGeom prst="ellipse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349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3200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49" name="Oval 48">
                  <a:extLst>
                    <a:ext uri="{FF2B5EF4-FFF2-40B4-BE49-F238E27FC236}">
                      <a16:creationId xmlns:a16="http://schemas.microsoft.com/office/drawing/2014/main" id="{4189D823-6EDE-4541-A8E2-889332792D5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60331" y="3274694"/>
                  <a:ext cx="826851" cy="778828"/>
                </a:xfrm>
                <a:prstGeom prst="ellipse">
                  <a:avLst/>
                </a:prstGeom>
                <a:blipFill>
                  <a:blip r:embed="rId14"/>
                  <a:stretch>
                    <a:fillRect/>
                  </a:stretch>
                </a:blipFill>
                <a:ln w="3492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DD1AAF36-979D-4960-B23C-F7E0229AE0A9}"/>
                </a:ext>
              </a:extLst>
            </p:cNvPr>
            <p:cNvSpPr/>
            <p:nvPr/>
          </p:nvSpPr>
          <p:spPr>
            <a:xfrm>
              <a:off x="8009107" y="3196872"/>
              <a:ext cx="826851" cy="778828"/>
            </a:xfrm>
            <a:prstGeom prst="ellipse">
              <a:avLst/>
            </a:prstGeom>
            <a:solidFill>
              <a:srgbClr val="C00000"/>
            </a:solidFill>
            <a:ln w="349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200" i="1" dirty="0">
                <a:solidFill>
                  <a:schemeClr val="tx1"/>
                </a:solidFill>
                <a:latin typeface="Cambria Math" panose="02040503050406030204" pitchFamily="18" charset="0"/>
              </a:endParaRPr>
            </a:p>
          </p:txBody>
        </p: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A8ACD7BF-B82F-4FF6-BBC4-E01DA373750A}"/>
                </a:ext>
              </a:extLst>
            </p:cNvPr>
            <p:cNvCxnSpPr>
              <a:cxnSpLocks/>
              <a:stCxn id="48" idx="3"/>
              <a:endCxn id="49" idx="0"/>
            </p:cNvCxnSpPr>
            <p:nvPr/>
          </p:nvCxnSpPr>
          <p:spPr>
            <a:xfrm flipH="1">
              <a:off x="6473757" y="2323420"/>
              <a:ext cx="641520" cy="95127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E62B027A-B8C4-4184-B14D-93F566B404CE}"/>
                </a:ext>
              </a:extLst>
            </p:cNvPr>
            <p:cNvCxnSpPr>
              <a:cxnSpLocks/>
              <a:stCxn id="48" idx="5"/>
              <a:endCxn id="50" idx="0"/>
            </p:cNvCxnSpPr>
            <p:nvPr/>
          </p:nvCxnSpPr>
          <p:spPr>
            <a:xfrm>
              <a:off x="7699948" y="2323420"/>
              <a:ext cx="722585" cy="87345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C4D57A7A-3FCF-422D-B38A-3CB0EDF1E9E5}"/>
                    </a:ext>
                  </a:extLst>
                </p:cNvPr>
                <p:cNvSpPr txBox="1"/>
                <p:nvPr/>
              </p:nvSpPr>
              <p:spPr>
                <a:xfrm>
                  <a:off x="5602384" y="3111587"/>
                  <a:ext cx="487267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en-US" sz="3200" dirty="0">
                    <a:solidFill>
                      <a:schemeClr val="accent6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C4D57A7A-3FCF-422D-B38A-3CB0EDF1E9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02384" y="3111587"/>
                  <a:ext cx="487267" cy="584775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A7283FE9-FB3E-4523-8DC7-59B93AAFD0D5}"/>
                    </a:ext>
                  </a:extLst>
                </p:cNvPr>
                <p:cNvSpPr txBox="1"/>
                <p:nvPr/>
              </p:nvSpPr>
              <p:spPr>
                <a:xfrm>
                  <a:off x="6195448" y="5521238"/>
                  <a:ext cx="2524603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600" b="1" i="0" smtClean="0">
                            <a:latin typeface="Cambria Math" panose="02040503050406030204" pitchFamily="18" charset="0"/>
                          </a:rPr>
                          <m:t>𝐀𝐗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36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∧</m:t>
                        </m:r>
                        <m:r>
                          <a:rPr lang="en-US" sz="3600" b="1" i="0" smtClean="0">
                            <a:latin typeface="Cambria Math" panose="02040503050406030204" pitchFamily="18" charset="0"/>
                          </a:rPr>
                          <m:t>𝐄𝐗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3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oMath>
                    </m:oMathPara>
                  </a14:m>
                  <a:endParaRPr lang="en-US" sz="3600" dirty="0"/>
                </a:p>
              </p:txBody>
            </p:sp>
          </mc:Choice>
          <mc:Fallback xmlns="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A7283FE9-FB3E-4523-8DC7-59B93AAFD0D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95448" y="5521238"/>
                  <a:ext cx="2524603" cy="646331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D1B6B0A4-4436-48C0-8A5A-3DB0FC320FB2}"/>
                  </a:ext>
                </a:extLst>
              </p:cNvPr>
              <p:cNvSpPr txBox="1"/>
              <p:nvPr/>
            </p:nvSpPr>
            <p:spPr>
              <a:xfrm>
                <a:off x="10209616" y="2949353"/>
                <a:ext cx="511870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sz="32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D1B6B0A4-4436-48C0-8A5A-3DB0FC320F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09616" y="2949353"/>
                <a:ext cx="511870" cy="58477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5694074E-0289-4D2A-BA46-E1943F00FA81}"/>
                  </a:ext>
                </a:extLst>
              </p:cNvPr>
              <p:cNvSpPr txBox="1"/>
              <p:nvPr/>
            </p:nvSpPr>
            <p:spPr>
              <a:xfrm>
                <a:off x="10193981" y="3400701"/>
                <a:ext cx="511294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5694074E-0289-4D2A-BA46-E1943F00FA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3981" y="3400701"/>
                <a:ext cx="511294" cy="584775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A1168196-DEE2-4BF7-8FA1-715FEE9CB9DA}"/>
              </a:ext>
            </a:extLst>
          </p:cNvPr>
          <p:cNvCxnSpPr>
            <a:cxnSpLocks/>
          </p:cNvCxnSpPr>
          <p:nvPr/>
        </p:nvCxnSpPr>
        <p:spPr>
          <a:xfrm flipH="1">
            <a:off x="814955" y="4071640"/>
            <a:ext cx="328590" cy="678294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F35040B2-7FBD-4084-B9D0-9BD30AF4F619}"/>
                  </a:ext>
                </a:extLst>
              </p:cNvPr>
              <p:cNvSpPr txBox="1"/>
              <p:nvPr/>
            </p:nvSpPr>
            <p:spPr>
              <a:xfrm>
                <a:off x="542361" y="4611986"/>
                <a:ext cx="487634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sz="4400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F35040B2-7FBD-4084-B9D0-9BD30AF4F6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361" y="4611986"/>
                <a:ext cx="487634" cy="769441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220F26DD-4469-4A57-8C8A-899CBE980B3D}"/>
              </a:ext>
            </a:extLst>
          </p:cNvPr>
          <p:cNvCxnSpPr>
            <a:cxnSpLocks/>
          </p:cNvCxnSpPr>
          <p:nvPr/>
        </p:nvCxnSpPr>
        <p:spPr>
          <a:xfrm>
            <a:off x="1702448" y="4071640"/>
            <a:ext cx="314293" cy="608938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BE0DB752-A268-43FF-AD54-00D4FA7E19A8}"/>
                  </a:ext>
                </a:extLst>
              </p:cNvPr>
              <p:cNvSpPr txBox="1"/>
              <p:nvPr/>
            </p:nvSpPr>
            <p:spPr>
              <a:xfrm>
                <a:off x="1897803" y="4507537"/>
                <a:ext cx="487634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sz="4400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BE0DB752-A268-43FF-AD54-00D4FA7E19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7803" y="4507537"/>
                <a:ext cx="487634" cy="769441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2B6753C7-5F10-44E9-A55B-E994215435F3}"/>
              </a:ext>
            </a:extLst>
          </p:cNvPr>
          <p:cNvCxnSpPr>
            <a:cxnSpLocks/>
          </p:cNvCxnSpPr>
          <p:nvPr/>
        </p:nvCxnSpPr>
        <p:spPr>
          <a:xfrm flipH="1">
            <a:off x="4371873" y="3932611"/>
            <a:ext cx="328590" cy="678294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0A14273F-8A55-41BD-B4E6-B3C7CE8C6238}"/>
                  </a:ext>
                </a:extLst>
              </p:cNvPr>
              <p:cNvSpPr txBox="1"/>
              <p:nvPr/>
            </p:nvSpPr>
            <p:spPr>
              <a:xfrm>
                <a:off x="4099279" y="4472957"/>
                <a:ext cx="487634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sz="4400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0A14273F-8A55-41BD-B4E6-B3C7CE8C62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9279" y="4472957"/>
                <a:ext cx="487634" cy="769441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A8420EAE-FB96-4ECB-AE77-C9F436C95DD2}"/>
              </a:ext>
            </a:extLst>
          </p:cNvPr>
          <p:cNvCxnSpPr>
            <a:cxnSpLocks/>
          </p:cNvCxnSpPr>
          <p:nvPr/>
        </p:nvCxnSpPr>
        <p:spPr>
          <a:xfrm>
            <a:off x="5259366" y="3932611"/>
            <a:ext cx="314293" cy="608938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A0F72597-5A84-4EFC-8144-6B209420EF7D}"/>
                  </a:ext>
                </a:extLst>
              </p:cNvPr>
              <p:cNvSpPr txBox="1"/>
              <p:nvPr/>
            </p:nvSpPr>
            <p:spPr>
              <a:xfrm>
                <a:off x="5454721" y="4368508"/>
                <a:ext cx="487634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sz="4400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A0F72597-5A84-4EFC-8144-6B209420EF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4721" y="4368508"/>
                <a:ext cx="487634" cy="769441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Chord 27">
            <a:extLst>
              <a:ext uri="{FF2B5EF4-FFF2-40B4-BE49-F238E27FC236}">
                <a16:creationId xmlns:a16="http://schemas.microsoft.com/office/drawing/2014/main" id="{9B6B4C7A-6733-4B3D-8C0E-40984B5847EE}"/>
              </a:ext>
            </a:extLst>
          </p:cNvPr>
          <p:cNvSpPr/>
          <p:nvPr/>
        </p:nvSpPr>
        <p:spPr>
          <a:xfrm>
            <a:off x="10658676" y="3098854"/>
            <a:ext cx="868600" cy="765683"/>
          </a:xfrm>
          <a:prstGeom prst="chord">
            <a:avLst>
              <a:gd name="adj1" fmla="val 5096648"/>
              <a:gd name="adj2" fmla="val 1652548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67B7535C-37CE-4F8D-A0CB-7A095ECB1A40}"/>
                  </a:ext>
                </a:extLst>
              </p:cNvPr>
              <p:cNvSpPr txBox="1"/>
              <p:nvPr/>
            </p:nvSpPr>
            <p:spPr>
              <a:xfrm>
                <a:off x="10729485" y="3167626"/>
                <a:ext cx="560103" cy="5227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67B7535C-37CE-4F8D-A0CB-7A095ECB1A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29485" y="3167626"/>
                <a:ext cx="560103" cy="522748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15FB0BD4-8002-4CEB-B26C-0E08339FC2CA}"/>
              </a:ext>
            </a:extLst>
          </p:cNvPr>
          <p:cNvCxnSpPr>
            <a:cxnSpLocks/>
          </p:cNvCxnSpPr>
          <p:nvPr/>
        </p:nvCxnSpPr>
        <p:spPr>
          <a:xfrm flipH="1">
            <a:off x="2729420" y="4011412"/>
            <a:ext cx="328590" cy="678294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AA4A4ADB-21D7-48C0-9571-6B40AF4B1100}"/>
                  </a:ext>
                </a:extLst>
              </p:cNvPr>
              <p:cNvSpPr txBox="1"/>
              <p:nvPr/>
            </p:nvSpPr>
            <p:spPr>
              <a:xfrm>
                <a:off x="2456826" y="4551758"/>
                <a:ext cx="487634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sz="4400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AA4A4ADB-21D7-48C0-9571-6B40AF4B11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6826" y="4551758"/>
                <a:ext cx="487634" cy="769441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DF7298B2-128C-49A4-AAD7-2711D672F3AE}"/>
              </a:ext>
            </a:extLst>
          </p:cNvPr>
          <p:cNvCxnSpPr>
            <a:cxnSpLocks/>
          </p:cNvCxnSpPr>
          <p:nvPr/>
        </p:nvCxnSpPr>
        <p:spPr>
          <a:xfrm>
            <a:off x="3616913" y="4011412"/>
            <a:ext cx="314293" cy="608938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B2289ADB-8B90-4A6D-9F98-213277055B46}"/>
                  </a:ext>
                </a:extLst>
              </p:cNvPr>
              <p:cNvSpPr txBox="1"/>
              <p:nvPr/>
            </p:nvSpPr>
            <p:spPr>
              <a:xfrm>
                <a:off x="3812268" y="4447309"/>
                <a:ext cx="487634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sz="4400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B2289ADB-8B90-4A6D-9F98-213277055B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2268" y="4447309"/>
                <a:ext cx="487634" cy="769441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E22DC9CD-757E-4373-A777-9E769566FF16}"/>
              </a:ext>
            </a:extLst>
          </p:cNvPr>
          <p:cNvCxnSpPr>
            <a:cxnSpLocks/>
          </p:cNvCxnSpPr>
          <p:nvPr/>
        </p:nvCxnSpPr>
        <p:spPr>
          <a:xfrm flipH="1">
            <a:off x="6339492" y="3879984"/>
            <a:ext cx="328590" cy="678294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A184D6A3-66A7-4CB3-A00E-F0EB39460CF9}"/>
                  </a:ext>
                </a:extLst>
              </p:cNvPr>
              <p:cNvSpPr txBox="1"/>
              <p:nvPr/>
            </p:nvSpPr>
            <p:spPr>
              <a:xfrm>
                <a:off x="6066898" y="4420330"/>
                <a:ext cx="487634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sz="4400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A184D6A3-66A7-4CB3-A00E-F0EB39460C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6898" y="4420330"/>
                <a:ext cx="487634" cy="769441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F4FC3E61-E75B-4300-8D2C-A54EBF6F1422}"/>
              </a:ext>
            </a:extLst>
          </p:cNvPr>
          <p:cNvCxnSpPr>
            <a:cxnSpLocks/>
          </p:cNvCxnSpPr>
          <p:nvPr/>
        </p:nvCxnSpPr>
        <p:spPr>
          <a:xfrm>
            <a:off x="7226985" y="3879984"/>
            <a:ext cx="314293" cy="608938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5723CCA9-9D3A-4970-AF63-139CF1C99100}"/>
                  </a:ext>
                </a:extLst>
              </p:cNvPr>
              <p:cNvSpPr txBox="1"/>
              <p:nvPr/>
            </p:nvSpPr>
            <p:spPr>
              <a:xfrm>
                <a:off x="7422340" y="4315881"/>
                <a:ext cx="487634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sz="4400" dirty="0"/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5723CCA9-9D3A-4970-AF63-139CF1C991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2340" y="4315881"/>
                <a:ext cx="487634" cy="769441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0A258CAC-8281-4B43-9740-CF803B019191}"/>
              </a:ext>
            </a:extLst>
          </p:cNvPr>
          <p:cNvCxnSpPr>
            <a:cxnSpLocks/>
          </p:cNvCxnSpPr>
          <p:nvPr/>
        </p:nvCxnSpPr>
        <p:spPr>
          <a:xfrm flipH="1">
            <a:off x="8443201" y="3869088"/>
            <a:ext cx="328590" cy="678294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2E57335C-3E5C-430B-B0A6-DCD1B03C526A}"/>
                  </a:ext>
                </a:extLst>
              </p:cNvPr>
              <p:cNvSpPr txBox="1"/>
              <p:nvPr/>
            </p:nvSpPr>
            <p:spPr>
              <a:xfrm>
                <a:off x="8170607" y="4409434"/>
                <a:ext cx="487634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sz="4400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2E57335C-3E5C-430B-B0A6-DCD1B03C52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0607" y="4409434"/>
                <a:ext cx="487634" cy="769441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5205D361-BED2-4ED4-B16A-94FD3D68A427}"/>
              </a:ext>
            </a:extLst>
          </p:cNvPr>
          <p:cNvCxnSpPr>
            <a:cxnSpLocks/>
          </p:cNvCxnSpPr>
          <p:nvPr/>
        </p:nvCxnSpPr>
        <p:spPr>
          <a:xfrm>
            <a:off x="9330694" y="3869088"/>
            <a:ext cx="314293" cy="608938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BB7C05B8-9903-4AF2-81C0-9747EF3F1E93}"/>
                  </a:ext>
                </a:extLst>
              </p:cNvPr>
              <p:cNvSpPr txBox="1"/>
              <p:nvPr/>
            </p:nvSpPr>
            <p:spPr>
              <a:xfrm>
                <a:off x="9526049" y="4304985"/>
                <a:ext cx="487634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sz="4400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BB7C05B8-9903-4AF2-81C0-9747EF3F1E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6049" y="4304985"/>
                <a:ext cx="487634" cy="769441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BC44EDC1-45A5-429E-82DD-598D73CD5D62}"/>
              </a:ext>
            </a:extLst>
          </p:cNvPr>
          <p:cNvCxnSpPr>
            <a:cxnSpLocks/>
          </p:cNvCxnSpPr>
          <p:nvPr/>
        </p:nvCxnSpPr>
        <p:spPr>
          <a:xfrm flipH="1">
            <a:off x="10505452" y="3799732"/>
            <a:ext cx="328590" cy="678294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FF25AFEB-921D-4B5E-BB5B-D3E0CE6061B0}"/>
                  </a:ext>
                </a:extLst>
              </p:cNvPr>
              <p:cNvSpPr txBox="1"/>
              <p:nvPr/>
            </p:nvSpPr>
            <p:spPr>
              <a:xfrm>
                <a:off x="10232858" y="4340078"/>
                <a:ext cx="487634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sz="4400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FF25AFEB-921D-4B5E-BB5B-D3E0CE6061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32858" y="4340078"/>
                <a:ext cx="487634" cy="769441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CB1807B9-82DB-4185-85D9-99CCADE04339}"/>
              </a:ext>
            </a:extLst>
          </p:cNvPr>
          <p:cNvCxnSpPr>
            <a:cxnSpLocks/>
          </p:cNvCxnSpPr>
          <p:nvPr/>
        </p:nvCxnSpPr>
        <p:spPr>
          <a:xfrm>
            <a:off x="11392945" y="3799732"/>
            <a:ext cx="314293" cy="608938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AE37F12A-DB25-46A0-A683-3B751FD3CE2C}"/>
                  </a:ext>
                </a:extLst>
              </p:cNvPr>
              <p:cNvSpPr txBox="1"/>
              <p:nvPr/>
            </p:nvSpPr>
            <p:spPr>
              <a:xfrm>
                <a:off x="11588300" y="4235629"/>
                <a:ext cx="487634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sz="4400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AE37F12A-DB25-46A0-A683-3B751FD3CE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88300" y="4235629"/>
                <a:ext cx="487634" cy="769441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057641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EF10E7F-7094-4D92-BAF8-835D3A25DA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Theory and Algorithms for Formal Verification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99F454-6F52-4858-869B-2AE5E89D5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CE9DAD5-ADA6-4EA2-ACCD-BE15AEF42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CTL Semantics examples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0ADB499D-0415-406E-A2DB-A67FD9685710}"/>
                  </a:ext>
                </a:extLst>
              </p:cNvPr>
              <p:cNvSpPr txBox="1"/>
              <p:nvPr/>
            </p:nvSpPr>
            <p:spPr>
              <a:xfrm>
                <a:off x="3267920" y="1571425"/>
                <a:ext cx="2774884" cy="18158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1" i="0" smtClean="0">
                        <a:latin typeface="Cambria Math" panose="02040503050406030204" pitchFamily="18" charset="0"/>
                      </a:rPr>
                      <m:t>𝐀𝐅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800" dirty="0"/>
                  <a:t>: </a:t>
                </a:r>
                <a:r>
                  <a:rPr lang="en-US" sz="28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Along all</a:t>
                </a:r>
              </a:p>
              <a:p>
                <a:r>
                  <a:rPr lang="en-US" sz="28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Paths, There is some future step where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8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 holds</a:t>
                </a: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0ADB499D-0415-406E-A2DB-A67FD96857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7920" y="1571425"/>
                <a:ext cx="2774884" cy="1815882"/>
              </a:xfrm>
              <a:prstGeom prst="rect">
                <a:avLst/>
              </a:prstGeom>
              <a:blipFill>
                <a:blip r:embed="rId2"/>
                <a:stretch>
                  <a:fillRect l="-4396" t="-4362" r="-5714" b="-83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9" name="Group 78">
            <a:extLst>
              <a:ext uri="{FF2B5EF4-FFF2-40B4-BE49-F238E27FC236}">
                <a16:creationId xmlns:a16="http://schemas.microsoft.com/office/drawing/2014/main" id="{124082D4-DC07-45F1-B831-CB2F018D6003}"/>
              </a:ext>
            </a:extLst>
          </p:cNvPr>
          <p:cNvGrpSpPr/>
          <p:nvPr/>
        </p:nvGrpSpPr>
        <p:grpSpPr>
          <a:xfrm>
            <a:off x="166680" y="1515623"/>
            <a:ext cx="4318632" cy="3859382"/>
            <a:chOff x="1400198" y="1308085"/>
            <a:chExt cx="4517742" cy="385938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Oval 79">
                  <a:extLst>
                    <a:ext uri="{FF2B5EF4-FFF2-40B4-BE49-F238E27FC236}">
                      <a16:creationId xmlns:a16="http://schemas.microsoft.com/office/drawing/2014/main" id="{AC1E07EF-9AE7-4659-BA33-9AD5A3683454}"/>
                    </a:ext>
                  </a:extLst>
                </p:cNvPr>
                <p:cNvSpPr/>
                <p:nvPr/>
              </p:nvSpPr>
              <p:spPr>
                <a:xfrm>
                  <a:off x="2479157" y="1308085"/>
                  <a:ext cx="826851" cy="778828"/>
                </a:xfrm>
                <a:prstGeom prst="ellipse">
                  <a:avLst/>
                </a:prstGeom>
                <a:noFill/>
                <a:ln w="349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052FABD7-103D-4F8B-8C4F-648DA3DBA40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79157" y="1308085"/>
                  <a:ext cx="826851" cy="778828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3492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8BAC82E8-BB58-4CF0-B30D-C0417796095E}"/>
                </a:ext>
              </a:extLst>
            </p:cNvPr>
            <p:cNvSpPr/>
            <p:nvPr/>
          </p:nvSpPr>
          <p:spPr>
            <a:xfrm>
              <a:off x="1853408" y="2432176"/>
              <a:ext cx="826851" cy="778828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349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200" i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ambria Math" panose="02040503050406030204" pitchFamily="18" charset="0"/>
              </a:endParaRPr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1F6F83C2-05A2-4EFC-86F8-86558095372B}"/>
                </a:ext>
              </a:extLst>
            </p:cNvPr>
            <p:cNvSpPr/>
            <p:nvPr/>
          </p:nvSpPr>
          <p:spPr>
            <a:xfrm>
              <a:off x="3518330" y="2271828"/>
              <a:ext cx="826851" cy="778828"/>
            </a:xfrm>
            <a:prstGeom prst="ellipse">
              <a:avLst/>
            </a:prstGeom>
            <a:noFill/>
            <a:ln w="349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200" i="1" dirty="0">
                <a:solidFill>
                  <a:schemeClr val="tx1"/>
                </a:solidFill>
                <a:latin typeface="Cambria Math" panose="02040503050406030204" pitchFamily="18" charset="0"/>
              </a:endParaRPr>
            </a:p>
          </p:txBody>
        </p: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D3881B0D-CBB3-470D-9FC1-0409F72FCA46}"/>
                </a:ext>
              </a:extLst>
            </p:cNvPr>
            <p:cNvCxnSpPr>
              <a:cxnSpLocks/>
              <a:stCxn id="80" idx="3"/>
              <a:endCxn id="81" idx="0"/>
            </p:cNvCxnSpPr>
            <p:nvPr/>
          </p:nvCxnSpPr>
          <p:spPr>
            <a:xfrm flipH="1">
              <a:off x="2266834" y="1972856"/>
              <a:ext cx="333413" cy="45932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639FC444-5CE8-43D9-9410-89DBB54CCA50}"/>
                </a:ext>
              </a:extLst>
            </p:cNvPr>
            <p:cNvCxnSpPr>
              <a:cxnSpLocks/>
              <a:stCxn id="80" idx="5"/>
              <a:endCxn id="82" idx="1"/>
            </p:cNvCxnSpPr>
            <p:nvPr/>
          </p:nvCxnSpPr>
          <p:spPr>
            <a:xfrm>
              <a:off x="3184918" y="1972856"/>
              <a:ext cx="454502" cy="41302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7326FA16-3021-4357-BC57-463210C7AB18}"/>
                    </a:ext>
                  </a:extLst>
                </p:cNvPr>
                <p:cNvSpPr txBox="1"/>
                <p:nvPr/>
              </p:nvSpPr>
              <p:spPr>
                <a:xfrm>
                  <a:off x="1400198" y="2441562"/>
                  <a:ext cx="511871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en-US" sz="32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B0E58183-F01C-457F-ABBE-81BD2CFF83B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00198" y="2441562"/>
                  <a:ext cx="511871" cy="58477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1325BD40-1A0B-4B58-B435-0FE6BA1C7085}"/>
                </a:ext>
              </a:extLst>
            </p:cNvPr>
            <p:cNvSpPr/>
            <p:nvPr/>
          </p:nvSpPr>
          <p:spPr>
            <a:xfrm>
              <a:off x="2636833" y="3296511"/>
              <a:ext cx="826851" cy="778828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349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200" i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ambria Math" panose="02040503050406030204" pitchFamily="18" charset="0"/>
              </a:endParaRPr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BD01D689-1E08-4D7F-9CC9-E8105BB14D9F}"/>
                </a:ext>
              </a:extLst>
            </p:cNvPr>
            <p:cNvSpPr/>
            <p:nvPr/>
          </p:nvSpPr>
          <p:spPr>
            <a:xfrm>
              <a:off x="4506371" y="3294026"/>
              <a:ext cx="826851" cy="778828"/>
            </a:xfrm>
            <a:prstGeom prst="ellipse">
              <a:avLst/>
            </a:prstGeom>
            <a:noFill/>
            <a:ln w="349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200" i="1" dirty="0">
                <a:solidFill>
                  <a:schemeClr val="tx1"/>
                </a:solidFill>
                <a:latin typeface="Cambria Math" panose="02040503050406030204" pitchFamily="18" charset="0"/>
              </a:endParaRPr>
            </a:p>
          </p:txBody>
        </p: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A3ED9E34-3E5F-4761-A4ED-F5A957ECE1DF}"/>
                </a:ext>
              </a:extLst>
            </p:cNvPr>
            <p:cNvCxnSpPr>
              <a:cxnSpLocks/>
              <a:stCxn id="82" idx="5"/>
              <a:endCxn id="87" idx="1"/>
            </p:cNvCxnSpPr>
            <p:nvPr/>
          </p:nvCxnSpPr>
          <p:spPr>
            <a:xfrm>
              <a:off x="4224091" y="2936599"/>
              <a:ext cx="403370" cy="47148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C56A8E7E-D820-4D84-AEFD-C5F70F6C2037}"/>
                </a:ext>
              </a:extLst>
            </p:cNvPr>
            <p:cNvCxnSpPr>
              <a:cxnSpLocks/>
              <a:stCxn id="82" idx="3"/>
              <a:endCxn id="86" idx="7"/>
            </p:cNvCxnSpPr>
            <p:nvPr/>
          </p:nvCxnSpPr>
          <p:spPr>
            <a:xfrm flipH="1">
              <a:off x="3342594" y="2936599"/>
              <a:ext cx="296826" cy="47396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EBDE3653-22E0-4FBE-9576-CE402EDE57A5}"/>
                </a:ext>
              </a:extLst>
            </p:cNvPr>
            <p:cNvSpPr/>
            <p:nvPr/>
          </p:nvSpPr>
          <p:spPr>
            <a:xfrm>
              <a:off x="3634977" y="4388639"/>
              <a:ext cx="826851" cy="778828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349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200" i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ambria Math" panose="02040503050406030204" pitchFamily="18" charset="0"/>
              </a:endParaRPr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AC0A86E1-1AE3-42AB-81C5-1108AB2F2D20}"/>
                </a:ext>
              </a:extLst>
            </p:cNvPr>
            <p:cNvSpPr/>
            <p:nvPr/>
          </p:nvSpPr>
          <p:spPr>
            <a:xfrm>
              <a:off x="5091089" y="4356816"/>
              <a:ext cx="826851" cy="778828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349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200" i="1" dirty="0">
                <a:solidFill>
                  <a:schemeClr val="tx1"/>
                </a:solidFill>
                <a:latin typeface="Cambria Math" panose="02040503050406030204" pitchFamily="18" charset="0"/>
              </a:endParaRPr>
            </a:p>
          </p:txBody>
        </p: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9FB5A460-9315-4AFA-B455-760D038041CD}"/>
                </a:ext>
              </a:extLst>
            </p:cNvPr>
            <p:cNvCxnSpPr>
              <a:cxnSpLocks/>
              <a:stCxn id="87" idx="5"/>
              <a:endCxn id="91" idx="0"/>
            </p:cNvCxnSpPr>
            <p:nvPr/>
          </p:nvCxnSpPr>
          <p:spPr>
            <a:xfrm>
              <a:off x="5212132" y="3958797"/>
              <a:ext cx="292383" cy="39801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>
              <a:extLst>
                <a:ext uri="{FF2B5EF4-FFF2-40B4-BE49-F238E27FC236}">
                  <a16:creationId xmlns:a16="http://schemas.microsoft.com/office/drawing/2014/main" id="{FF5D41AF-529C-4F23-AE2A-AB69A696B86F}"/>
                </a:ext>
              </a:extLst>
            </p:cNvPr>
            <p:cNvCxnSpPr>
              <a:cxnSpLocks/>
              <a:stCxn id="87" idx="3"/>
              <a:endCxn id="90" idx="7"/>
            </p:cNvCxnSpPr>
            <p:nvPr/>
          </p:nvCxnSpPr>
          <p:spPr>
            <a:xfrm flipH="1">
              <a:off x="4340738" y="3958797"/>
              <a:ext cx="286723" cy="54389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7CF827EB-7EB8-4DF3-BA54-BBE1F4C88987}"/>
                    </a:ext>
                  </a:extLst>
                </p:cNvPr>
                <p:cNvSpPr txBox="1"/>
                <p:nvPr/>
              </p:nvSpPr>
              <p:spPr>
                <a:xfrm>
                  <a:off x="2877168" y="4064428"/>
                  <a:ext cx="511871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en-US" sz="32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A8D81B86-F197-4FD1-B503-A75CD8D00EA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77168" y="4064428"/>
                  <a:ext cx="511871" cy="58477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9102AE36-6764-47A0-83E5-3434F2C73B12}"/>
                    </a:ext>
                  </a:extLst>
                </p:cNvPr>
                <p:cNvSpPr txBox="1"/>
                <p:nvPr/>
              </p:nvSpPr>
              <p:spPr>
                <a:xfrm>
                  <a:off x="4371525" y="4453678"/>
                  <a:ext cx="511871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en-US" sz="32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68B8275E-694C-4424-9E94-850B31882DF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71525" y="4453678"/>
                  <a:ext cx="511871" cy="58477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A383F56E-4053-4082-833D-E7ED8A9B7711}"/>
                  </a:ext>
                </a:extLst>
              </p:cNvPr>
              <p:cNvSpPr txBox="1"/>
              <p:nvPr/>
            </p:nvSpPr>
            <p:spPr>
              <a:xfrm>
                <a:off x="4415695" y="4721767"/>
                <a:ext cx="51187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A383F56E-4053-4082-833D-E7ED8A9B77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5695" y="4721767"/>
                <a:ext cx="511871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7" name="Group 96">
            <a:extLst>
              <a:ext uri="{FF2B5EF4-FFF2-40B4-BE49-F238E27FC236}">
                <a16:creationId xmlns:a16="http://schemas.microsoft.com/office/drawing/2014/main" id="{7918503B-B1D6-46CE-86B3-89513B90DB04}"/>
              </a:ext>
            </a:extLst>
          </p:cNvPr>
          <p:cNvGrpSpPr/>
          <p:nvPr/>
        </p:nvGrpSpPr>
        <p:grpSpPr>
          <a:xfrm>
            <a:off x="7729182" y="1438030"/>
            <a:ext cx="4529500" cy="3859382"/>
            <a:chOff x="6736332" y="1251799"/>
            <a:chExt cx="4529500" cy="385938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CC61FE23-58D6-440A-BB0B-E5C5C195167D}"/>
                    </a:ext>
                  </a:extLst>
                </p:cNvPr>
                <p:cNvSpPr/>
                <p:nvPr/>
              </p:nvSpPr>
              <p:spPr>
                <a:xfrm>
                  <a:off x="7362081" y="1251799"/>
                  <a:ext cx="826851" cy="778828"/>
                </a:xfrm>
                <a:prstGeom prst="ellipse">
                  <a:avLst/>
                </a:prstGeom>
                <a:noFill/>
                <a:ln w="349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88" name="Oval 87">
                  <a:extLst>
                    <a:ext uri="{FF2B5EF4-FFF2-40B4-BE49-F238E27FC236}">
                      <a16:creationId xmlns:a16="http://schemas.microsoft.com/office/drawing/2014/main" id="{D4CCFCC0-763E-4774-8846-84BFBC71B4A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62081" y="1251799"/>
                  <a:ext cx="826851" cy="778828"/>
                </a:xfrm>
                <a:prstGeom prst="ellipse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 w="3492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58E10C90-A7A3-4FA3-8A41-96872FF9B0DA}"/>
                </a:ext>
              </a:extLst>
            </p:cNvPr>
            <p:cNvSpPr/>
            <p:nvPr/>
          </p:nvSpPr>
          <p:spPr>
            <a:xfrm>
              <a:off x="6736332" y="2375890"/>
              <a:ext cx="826851" cy="778828"/>
            </a:xfrm>
            <a:prstGeom prst="ellipse">
              <a:avLst/>
            </a:prstGeom>
            <a:noFill/>
            <a:ln w="349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200" i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ambria Math" panose="02040503050406030204" pitchFamily="18" charset="0"/>
              </a:endParaRPr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79AE5F5E-2DFC-4CE8-97D6-80DF9501EE6B}"/>
                </a:ext>
              </a:extLst>
            </p:cNvPr>
            <p:cNvSpPr/>
            <p:nvPr/>
          </p:nvSpPr>
          <p:spPr>
            <a:xfrm>
              <a:off x="8401254" y="2215542"/>
              <a:ext cx="826851" cy="778828"/>
            </a:xfrm>
            <a:prstGeom prst="ellipse">
              <a:avLst/>
            </a:prstGeom>
            <a:noFill/>
            <a:ln w="349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200" i="1" dirty="0">
                <a:solidFill>
                  <a:schemeClr val="tx1"/>
                </a:solidFill>
                <a:latin typeface="Cambria Math" panose="02040503050406030204" pitchFamily="18" charset="0"/>
              </a:endParaRPr>
            </a:p>
          </p:txBody>
        </p: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159E503C-50E1-49E9-B876-0136B89AD6F2}"/>
                </a:ext>
              </a:extLst>
            </p:cNvPr>
            <p:cNvCxnSpPr>
              <a:cxnSpLocks/>
              <a:stCxn id="98" idx="3"/>
              <a:endCxn id="99" idx="0"/>
            </p:cNvCxnSpPr>
            <p:nvPr/>
          </p:nvCxnSpPr>
          <p:spPr>
            <a:xfrm flipH="1">
              <a:off x="7149758" y="1916570"/>
              <a:ext cx="333413" cy="45932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id="{44F75B3B-41C2-4B91-A6F6-2FE86ACC2302}"/>
                </a:ext>
              </a:extLst>
            </p:cNvPr>
            <p:cNvCxnSpPr>
              <a:cxnSpLocks/>
              <a:stCxn id="98" idx="5"/>
              <a:endCxn id="100" idx="1"/>
            </p:cNvCxnSpPr>
            <p:nvPr/>
          </p:nvCxnSpPr>
          <p:spPr>
            <a:xfrm>
              <a:off x="8067842" y="1916570"/>
              <a:ext cx="454502" cy="41302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672929BA-9EDB-4882-829D-7A4FA5504B64}"/>
                </a:ext>
              </a:extLst>
            </p:cNvPr>
            <p:cNvSpPr/>
            <p:nvPr/>
          </p:nvSpPr>
          <p:spPr>
            <a:xfrm>
              <a:off x="7519757" y="3240225"/>
              <a:ext cx="826851" cy="778828"/>
            </a:xfrm>
            <a:prstGeom prst="ellipse">
              <a:avLst/>
            </a:prstGeom>
            <a:noFill/>
            <a:ln w="349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200" i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ambria Math" panose="02040503050406030204" pitchFamily="18" charset="0"/>
              </a:endParaRPr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C25BD542-73EB-45A0-8970-5B0EB2157EA9}"/>
                </a:ext>
              </a:extLst>
            </p:cNvPr>
            <p:cNvSpPr/>
            <p:nvPr/>
          </p:nvSpPr>
          <p:spPr>
            <a:xfrm>
              <a:off x="9389295" y="3237740"/>
              <a:ext cx="826851" cy="778828"/>
            </a:xfrm>
            <a:prstGeom prst="ellipse">
              <a:avLst/>
            </a:prstGeom>
            <a:noFill/>
            <a:ln w="349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200" i="1" dirty="0">
                <a:solidFill>
                  <a:schemeClr val="tx1"/>
                </a:solidFill>
                <a:latin typeface="Cambria Math" panose="02040503050406030204" pitchFamily="18" charset="0"/>
              </a:endParaRPr>
            </a:p>
          </p:txBody>
        </p: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CF5D1839-42C1-4402-892E-014BDA8FC39D}"/>
                </a:ext>
              </a:extLst>
            </p:cNvPr>
            <p:cNvCxnSpPr>
              <a:cxnSpLocks/>
              <a:stCxn id="100" idx="5"/>
              <a:endCxn id="104" idx="1"/>
            </p:cNvCxnSpPr>
            <p:nvPr/>
          </p:nvCxnSpPr>
          <p:spPr>
            <a:xfrm>
              <a:off x="9107015" y="2880313"/>
              <a:ext cx="403370" cy="47148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Arrow Connector 105">
              <a:extLst>
                <a:ext uri="{FF2B5EF4-FFF2-40B4-BE49-F238E27FC236}">
                  <a16:creationId xmlns:a16="http://schemas.microsoft.com/office/drawing/2014/main" id="{9C9EEA54-2A6C-4041-93B4-9EE39AA132B9}"/>
                </a:ext>
              </a:extLst>
            </p:cNvPr>
            <p:cNvCxnSpPr>
              <a:cxnSpLocks/>
              <a:stCxn id="100" idx="3"/>
              <a:endCxn id="103" idx="7"/>
            </p:cNvCxnSpPr>
            <p:nvPr/>
          </p:nvCxnSpPr>
          <p:spPr>
            <a:xfrm flipH="1">
              <a:off x="8225518" y="2880313"/>
              <a:ext cx="296826" cy="47396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954C6CF8-C17A-43BD-A529-3EBBEAB1725D}"/>
                </a:ext>
              </a:extLst>
            </p:cNvPr>
            <p:cNvSpPr/>
            <p:nvPr/>
          </p:nvSpPr>
          <p:spPr>
            <a:xfrm>
              <a:off x="8517901" y="4332353"/>
              <a:ext cx="826851" cy="778828"/>
            </a:xfrm>
            <a:prstGeom prst="ellipse">
              <a:avLst/>
            </a:prstGeom>
            <a:noFill/>
            <a:ln w="349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200" i="1" dirty="0">
                <a:solidFill>
                  <a:schemeClr val="tx1"/>
                </a:solidFill>
                <a:latin typeface="Cambria Math" panose="02040503050406030204" pitchFamily="18" charset="0"/>
              </a:endParaRPr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4B4CBA2D-3775-45B1-B5FA-385E32D4B355}"/>
                </a:ext>
              </a:extLst>
            </p:cNvPr>
            <p:cNvSpPr/>
            <p:nvPr/>
          </p:nvSpPr>
          <p:spPr>
            <a:xfrm>
              <a:off x="9974013" y="4300530"/>
              <a:ext cx="826851" cy="778828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349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200" i="1" dirty="0">
                <a:solidFill>
                  <a:schemeClr val="tx1"/>
                </a:solidFill>
                <a:latin typeface="Cambria Math" panose="02040503050406030204" pitchFamily="18" charset="0"/>
              </a:endParaRPr>
            </a:p>
          </p:txBody>
        </p: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1542C0ED-3A64-4243-BC6B-C71FA5BE2D65}"/>
                </a:ext>
              </a:extLst>
            </p:cNvPr>
            <p:cNvCxnSpPr>
              <a:cxnSpLocks/>
              <a:stCxn id="104" idx="5"/>
              <a:endCxn id="108" idx="0"/>
            </p:cNvCxnSpPr>
            <p:nvPr/>
          </p:nvCxnSpPr>
          <p:spPr>
            <a:xfrm>
              <a:off x="10095056" y="3902511"/>
              <a:ext cx="292383" cy="39801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id="{F5C42696-3548-4D20-B952-A5EE38BAB0A8}"/>
                </a:ext>
              </a:extLst>
            </p:cNvPr>
            <p:cNvCxnSpPr>
              <a:cxnSpLocks/>
              <a:stCxn id="104" idx="3"/>
              <a:endCxn id="107" idx="7"/>
            </p:cNvCxnSpPr>
            <p:nvPr/>
          </p:nvCxnSpPr>
          <p:spPr>
            <a:xfrm flipH="1">
              <a:off x="9223662" y="3902511"/>
              <a:ext cx="286723" cy="54389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1" name="TextBox 110">
                  <a:extLst>
                    <a:ext uri="{FF2B5EF4-FFF2-40B4-BE49-F238E27FC236}">
                      <a16:creationId xmlns:a16="http://schemas.microsoft.com/office/drawing/2014/main" id="{1E13E4DE-EDE4-49B9-9B37-9B75BAAD0F0A}"/>
                    </a:ext>
                  </a:extLst>
                </p:cNvPr>
                <p:cNvSpPr txBox="1"/>
                <p:nvPr/>
              </p:nvSpPr>
              <p:spPr>
                <a:xfrm>
                  <a:off x="10753961" y="3868903"/>
                  <a:ext cx="511871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en-US" sz="32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FE23FF47-A68B-4353-A648-8824804BE0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53961" y="3868903"/>
                  <a:ext cx="511871" cy="584775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DFDE2DCF-D034-4B89-9E41-2786D8376DCD}"/>
                  </a:ext>
                </a:extLst>
              </p:cNvPr>
              <p:cNvSpPr txBox="1"/>
              <p:nvPr/>
            </p:nvSpPr>
            <p:spPr>
              <a:xfrm>
                <a:off x="5692157" y="3805010"/>
                <a:ext cx="2953888" cy="18158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1" i="0" smtClean="0">
                        <a:latin typeface="Cambria Math" panose="02040503050406030204" pitchFamily="18" charset="0"/>
                      </a:rPr>
                      <m:t>𝐄𝐅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800" dirty="0"/>
                  <a:t>: </a:t>
                </a:r>
                <a:r>
                  <a:rPr lang="en-US" sz="28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Along some</a:t>
                </a:r>
              </a:p>
              <a:p>
                <a:r>
                  <a:rPr lang="en-US" sz="28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path, there is some future step where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8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 holds</a:t>
                </a:r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DFDE2DCF-D034-4B89-9E41-2786D8376D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2157" y="3805010"/>
                <a:ext cx="2953888" cy="1815882"/>
              </a:xfrm>
              <a:prstGeom prst="rect">
                <a:avLst/>
              </a:prstGeom>
              <a:blipFill>
                <a:blip r:embed="rId10"/>
                <a:stretch>
                  <a:fillRect l="-4339" t="-4027" b="-83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3" name="Oval 112">
            <a:extLst>
              <a:ext uri="{FF2B5EF4-FFF2-40B4-BE49-F238E27FC236}">
                <a16:creationId xmlns:a16="http://schemas.microsoft.com/office/drawing/2014/main" id="{E1B03F66-16AA-4EB5-9BAB-D21C89631F3F}"/>
              </a:ext>
            </a:extLst>
          </p:cNvPr>
          <p:cNvSpPr/>
          <p:nvPr/>
        </p:nvSpPr>
        <p:spPr>
          <a:xfrm>
            <a:off x="55615" y="3922680"/>
            <a:ext cx="790409" cy="778828"/>
          </a:xfrm>
          <a:prstGeom prst="ellipse">
            <a:avLst/>
          </a:prstGeom>
          <a:noFill/>
          <a:ln w="349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200" i="1" dirty="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4F2676B6-C99D-49E7-B8C2-ABFBA952E15B}"/>
              </a:ext>
            </a:extLst>
          </p:cNvPr>
          <p:cNvCxnSpPr>
            <a:cxnSpLocks/>
            <a:stCxn id="81" idx="3"/>
            <a:endCxn id="113" idx="0"/>
          </p:cNvCxnSpPr>
          <p:nvPr/>
        </p:nvCxnSpPr>
        <p:spPr>
          <a:xfrm flipH="1">
            <a:off x="450820" y="3304485"/>
            <a:ext cx="264849" cy="618195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Oval 114">
            <a:extLst>
              <a:ext uri="{FF2B5EF4-FFF2-40B4-BE49-F238E27FC236}">
                <a16:creationId xmlns:a16="http://schemas.microsoft.com/office/drawing/2014/main" id="{ACA30F7C-8EDF-44B4-819B-E12C8CBF7F04}"/>
              </a:ext>
            </a:extLst>
          </p:cNvPr>
          <p:cNvSpPr/>
          <p:nvPr/>
        </p:nvSpPr>
        <p:spPr>
          <a:xfrm>
            <a:off x="1795381" y="5620860"/>
            <a:ext cx="790409" cy="778828"/>
          </a:xfrm>
          <a:prstGeom prst="ellipse">
            <a:avLst/>
          </a:prstGeom>
          <a:noFill/>
          <a:ln w="349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200" i="1" dirty="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F98DDF28-ED7B-4C92-9BA8-05718D79C368}"/>
              </a:ext>
            </a:extLst>
          </p:cNvPr>
          <p:cNvCxnSpPr>
            <a:cxnSpLocks/>
            <a:stCxn id="90" idx="3"/>
            <a:endCxn id="115" idx="0"/>
          </p:cNvCxnSpPr>
          <p:nvPr/>
        </p:nvCxnSpPr>
        <p:spPr>
          <a:xfrm flipH="1">
            <a:off x="2190586" y="5260948"/>
            <a:ext cx="228133" cy="359912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Oval 119">
            <a:extLst>
              <a:ext uri="{FF2B5EF4-FFF2-40B4-BE49-F238E27FC236}">
                <a16:creationId xmlns:a16="http://schemas.microsoft.com/office/drawing/2014/main" id="{A5E22B4A-8B89-428A-86ED-34D6C38B30C5}"/>
              </a:ext>
            </a:extLst>
          </p:cNvPr>
          <p:cNvSpPr/>
          <p:nvPr/>
        </p:nvSpPr>
        <p:spPr>
          <a:xfrm>
            <a:off x="616281" y="4721767"/>
            <a:ext cx="790409" cy="77882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349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200" i="1" dirty="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824AF2CE-109D-42B4-9CB1-CB79323176E1}"/>
              </a:ext>
            </a:extLst>
          </p:cNvPr>
          <p:cNvCxnSpPr>
            <a:cxnSpLocks/>
            <a:stCxn id="86" idx="3"/>
            <a:endCxn id="120" idx="0"/>
          </p:cNvCxnSpPr>
          <p:nvPr/>
        </p:nvCxnSpPr>
        <p:spPr>
          <a:xfrm flipH="1">
            <a:off x="1011486" y="4168820"/>
            <a:ext cx="453080" cy="552947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2DD6CC61-37B6-4024-B940-6126BE8F81B1}"/>
                  </a:ext>
                </a:extLst>
              </p:cNvPr>
              <p:cNvSpPr txBox="1"/>
              <p:nvPr/>
            </p:nvSpPr>
            <p:spPr>
              <a:xfrm>
                <a:off x="1271274" y="4993569"/>
                <a:ext cx="51187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sz="320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2DD6CC61-37B6-4024-B940-6126BE8F81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1274" y="4993569"/>
                <a:ext cx="511871" cy="58477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8" name="TextBox 127">
            <a:extLst>
              <a:ext uri="{FF2B5EF4-FFF2-40B4-BE49-F238E27FC236}">
                <a16:creationId xmlns:a16="http://schemas.microsoft.com/office/drawing/2014/main" id="{1C247467-392A-41E8-B672-2DBA4733B3E2}"/>
              </a:ext>
            </a:extLst>
          </p:cNvPr>
          <p:cNvSpPr txBox="1"/>
          <p:nvPr/>
        </p:nvSpPr>
        <p:spPr>
          <a:xfrm>
            <a:off x="220836" y="5472045"/>
            <a:ext cx="1341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(Irrelevant)</a:t>
            </a:r>
          </a:p>
        </p:txBody>
      </p: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3B9A483D-BA9F-43D7-AEE8-0B778747FEE8}"/>
              </a:ext>
            </a:extLst>
          </p:cNvPr>
          <p:cNvCxnSpPr>
            <a:cxnSpLocks/>
            <a:stCxn id="91" idx="3"/>
          </p:cNvCxnSpPr>
          <p:nvPr/>
        </p:nvCxnSpPr>
        <p:spPr>
          <a:xfrm flipH="1">
            <a:off x="3482066" y="5229125"/>
            <a:ext cx="328590" cy="678294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B95112DB-F6E4-4C9B-B4AC-9FF2044D30B0}"/>
                  </a:ext>
                </a:extLst>
              </p:cNvPr>
              <p:cNvSpPr txBox="1"/>
              <p:nvPr/>
            </p:nvSpPr>
            <p:spPr>
              <a:xfrm>
                <a:off x="3209472" y="5769471"/>
                <a:ext cx="487634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sz="4400" dirty="0"/>
              </a:p>
            </p:txBody>
          </p:sp>
        </mc:Choice>
        <mc:Fallback xmlns="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B95112DB-F6E4-4C9B-B4AC-9FF2044D30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9472" y="5769471"/>
                <a:ext cx="487634" cy="76944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ADCD8EDA-1039-4C12-B89F-A7B2D91599EB}"/>
              </a:ext>
            </a:extLst>
          </p:cNvPr>
          <p:cNvCxnSpPr>
            <a:cxnSpLocks/>
            <a:stCxn id="91" idx="5"/>
          </p:cNvCxnSpPr>
          <p:nvPr/>
        </p:nvCxnSpPr>
        <p:spPr>
          <a:xfrm>
            <a:off x="4369559" y="5229125"/>
            <a:ext cx="314293" cy="608938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585970E7-A19C-4752-B69E-AA710F1C250B}"/>
                  </a:ext>
                </a:extLst>
              </p:cNvPr>
              <p:cNvSpPr txBox="1"/>
              <p:nvPr/>
            </p:nvSpPr>
            <p:spPr>
              <a:xfrm>
                <a:off x="4564914" y="5665022"/>
                <a:ext cx="487634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sz="4400" dirty="0"/>
              </a:p>
            </p:txBody>
          </p:sp>
        </mc:Choice>
        <mc:Fallback xmlns=""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585970E7-A19C-4752-B69E-AA710F1C25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4914" y="5665022"/>
                <a:ext cx="487634" cy="769441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605BE2DD-DB5B-4720-8CFB-01DA7CDE7542}"/>
              </a:ext>
            </a:extLst>
          </p:cNvPr>
          <p:cNvCxnSpPr>
            <a:cxnSpLocks/>
          </p:cNvCxnSpPr>
          <p:nvPr/>
        </p:nvCxnSpPr>
        <p:spPr>
          <a:xfrm flipH="1">
            <a:off x="1647980" y="6187034"/>
            <a:ext cx="175231" cy="266592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15EB14E6-17C7-471B-B040-6C9B50630D65}"/>
              </a:ext>
            </a:extLst>
          </p:cNvPr>
          <p:cNvCxnSpPr>
            <a:cxnSpLocks/>
          </p:cNvCxnSpPr>
          <p:nvPr/>
        </p:nvCxnSpPr>
        <p:spPr>
          <a:xfrm flipH="1">
            <a:off x="501752" y="5306542"/>
            <a:ext cx="175231" cy="266592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93C108F3-9D1C-4D02-93DF-B7EA5AF47EDD}"/>
              </a:ext>
            </a:extLst>
          </p:cNvPr>
          <p:cNvCxnSpPr>
            <a:cxnSpLocks/>
          </p:cNvCxnSpPr>
          <p:nvPr/>
        </p:nvCxnSpPr>
        <p:spPr>
          <a:xfrm flipH="1">
            <a:off x="166680" y="4674876"/>
            <a:ext cx="175231" cy="266592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23848218-5E21-4AA2-B1BD-2D90B8DF1094}"/>
              </a:ext>
            </a:extLst>
          </p:cNvPr>
          <p:cNvCxnSpPr>
            <a:cxnSpLocks/>
          </p:cNvCxnSpPr>
          <p:nvPr/>
        </p:nvCxnSpPr>
        <p:spPr>
          <a:xfrm flipH="1">
            <a:off x="9508417" y="5241709"/>
            <a:ext cx="175231" cy="266592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3BBC803A-B68D-4E7E-87E8-7A40C7CCF358}"/>
              </a:ext>
            </a:extLst>
          </p:cNvPr>
          <p:cNvCxnSpPr>
            <a:cxnSpLocks/>
          </p:cNvCxnSpPr>
          <p:nvPr/>
        </p:nvCxnSpPr>
        <p:spPr>
          <a:xfrm flipH="1">
            <a:off x="8501120" y="4138670"/>
            <a:ext cx="175231" cy="266592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Arrow Connector 142">
            <a:extLst>
              <a:ext uri="{FF2B5EF4-FFF2-40B4-BE49-F238E27FC236}">
                <a16:creationId xmlns:a16="http://schemas.microsoft.com/office/drawing/2014/main" id="{774D52AA-A47C-4935-89EA-E97F73A6EF9E}"/>
              </a:ext>
            </a:extLst>
          </p:cNvPr>
          <p:cNvCxnSpPr>
            <a:cxnSpLocks/>
          </p:cNvCxnSpPr>
          <p:nvPr/>
        </p:nvCxnSpPr>
        <p:spPr>
          <a:xfrm flipH="1">
            <a:off x="7719230" y="3277215"/>
            <a:ext cx="175231" cy="266592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29AC9915-F564-4BFA-8BAF-04A7BCF6BC18}"/>
                  </a:ext>
                </a:extLst>
              </p:cNvPr>
              <p:cNvSpPr txBox="1"/>
              <p:nvPr/>
            </p:nvSpPr>
            <p:spPr>
              <a:xfrm>
                <a:off x="9196014" y="5434859"/>
                <a:ext cx="487634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sz="4400" dirty="0"/>
              </a:p>
            </p:txBody>
          </p:sp>
        </mc:Choice>
        <mc:Fallback xmlns=""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29AC9915-F564-4BFA-8BAF-04A7BCF6BC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6014" y="5434859"/>
                <a:ext cx="487634" cy="769441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D14BDFE3-8C28-4461-A790-AA19A1279652}"/>
              </a:ext>
            </a:extLst>
          </p:cNvPr>
          <p:cNvCxnSpPr>
            <a:cxnSpLocks/>
          </p:cNvCxnSpPr>
          <p:nvPr/>
        </p:nvCxnSpPr>
        <p:spPr>
          <a:xfrm flipH="1">
            <a:off x="11059188" y="5249432"/>
            <a:ext cx="175231" cy="266592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F585ACEB-983F-4FA1-9B29-3C9FEE6B4416}"/>
                  </a:ext>
                </a:extLst>
              </p:cNvPr>
              <p:cNvSpPr txBox="1"/>
              <p:nvPr/>
            </p:nvSpPr>
            <p:spPr>
              <a:xfrm>
                <a:off x="10723046" y="5442161"/>
                <a:ext cx="487634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sz="4400" dirty="0"/>
              </a:p>
            </p:txBody>
          </p:sp>
        </mc:Choice>
        <mc:Fallback xmlns=""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F585ACEB-983F-4FA1-9B29-3C9FEE6B44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23046" y="5442161"/>
                <a:ext cx="487634" cy="76944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755061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01F40C-C65C-424E-B724-123146A07F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A8D02D-C62F-4BFE-AA20-54C7DA9E18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BEDD889-5D10-4F0B-9802-D3BE3802D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CTL semantics examples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10076A0-3B3D-4EAE-A731-AC4027C42CBF}"/>
                  </a:ext>
                </a:extLst>
              </p:cNvPr>
              <p:cNvSpPr txBox="1"/>
              <p:nvPr/>
            </p:nvSpPr>
            <p:spPr>
              <a:xfrm>
                <a:off x="3077026" y="1350253"/>
                <a:ext cx="3092230" cy="18158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1" i="0" smtClean="0">
                        <a:latin typeface="Cambria Math" panose="02040503050406030204" pitchFamily="18" charset="0"/>
                      </a:rPr>
                      <m:t>𝐀𝐆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8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: Across all</a:t>
                </a:r>
              </a:p>
              <a:p>
                <a:r>
                  <a:rPr lang="en-US" sz="28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paths, and for every successor in the path,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8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 holds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10076A0-3B3D-4EAE-A731-AC4027C42C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7026" y="1350253"/>
                <a:ext cx="3092230" cy="1815882"/>
              </a:xfrm>
              <a:prstGeom prst="rect">
                <a:avLst/>
              </a:prstGeom>
              <a:blipFill>
                <a:blip r:embed="rId2"/>
                <a:stretch>
                  <a:fillRect l="-4142" t="-3356" r="-2170" b="-83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BB398BA3-CA77-404B-BE92-9EEFAE50B8D7}"/>
              </a:ext>
            </a:extLst>
          </p:cNvPr>
          <p:cNvGrpSpPr/>
          <p:nvPr/>
        </p:nvGrpSpPr>
        <p:grpSpPr>
          <a:xfrm>
            <a:off x="208341" y="1551458"/>
            <a:ext cx="4318632" cy="3859382"/>
            <a:chOff x="1400198" y="1308085"/>
            <a:chExt cx="4517742" cy="385938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E70FCB87-9AAC-4DD2-99FD-73BB7A4B2E32}"/>
                    </a:ext>
                  </a:extLst>
                </p:cNvPr>
                <p:cNvSpPr/>
                <p:nvPr/>
              </p:nvSpPr>
              <p:spPr>
                <a:xfrm>
                  <a:off x="2479157" y="1308085"/>
                  <a:ext cx="826851" cy="778828"/>
                </a:xfrm>
                <a:prstGeom prst="ellipse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349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052FABD7-103D-4F8B-8C4F-648DA3DBA40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79157" y="1308085"/>
                  <a:ext cx="826851" cy="778828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3492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F7498D66-10B2-47C6-A0DE-922BCFAFCF77}"/>
                </a:ext>
              </a:extLst>
            </p:cNvPr>
            <p:cNvSpPr/>
            <p:nvPr/>
          </p:nvSpPr>
          <p:spPr>
            <a:xfrm>
              <a:off x="1853408" y="2432176"/>
              <a:ext cx="826851" cy="778828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349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200" i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ambria Math" panose="02040503050406030204" pitchFamily="18" charset="0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0E6FBC3E-2F9B-4D04-9F51-55942BB035F9}"/>
                </a:ext>
              </a:extLst>
            </p:cNvPr>
            <p:cNvSpPr/>
            <p:nvPr/>
          </p:nvSpPr>
          <p:spPr>
            <a:xfrm>
              <a:off x="3518330" y="2271828"/>
              <a:ext cx="826851" cy="778828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349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200" i="1" dirty="0">
                <a:solidFill>
                  <a:schemeClr val="tx1"/>
                </a:solidFill>
                <a:latin typeface="Cambria Math" panose="02040503050406030204" pitchFamily="18" charset="0"/>
              </a:endParaRP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F7CCC4FE-9929-47AB-9D76-42B9E2354E27}"/>
                </a:ext>
              </a:extLst>
            </p:cNvPr>
            <p:cNvCxnSpPr>
              <a:cxnSpLocks/>
              <a:stCxn id="8" idx="3"/>
              <a:endCxn id="9" idx="0"/>
            </p:cNvCxnSpPr>
            <p:nvPr/>
          </p:nvCxnSpPr>
          <p:spPr>
            <a:xfrm flipH="1">
              <a:off x="2266834" y="1972856"/>
              <a:ext cx="333413" cy="45932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64C18456-410E-424E-A370-D9E9319A9CE1}"/>
                </a:ext>
              </a:extLst>
            </p:cNvPr>
            <p:cNvCxnSpPr>
              <a:cxnSpLocks/>
              <a:stCxn id="8" idx="5"/>
              <a:endCxn id="10" idx="1"/>
            </p:cNvCxnSpPr>
            <p:nvPr/>
          </p:nvCxnSpPr>
          <p:spPr>
            <a:xfrm>
              <a:off x="3184918" y="1972856"/>
              <a:ext cx="454502" cy="41302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682A7D01-E3B0-41B4-AA33-5EC61705C03D}"/>
                    </a:ext>
                  </a:extLst>
                </p:cNvPr>
                <p:cNvSpPr txBox="1"/>
                <p:nvPr/>
              </p:nvSpPr>
              <p:spPr>
                <a:xfrm>
                  <a:off x="1400198" y="2441562"/>
                  <a:ext cx="511871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en-US" sz="32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B0E58183-F01C-457F-ABBE-81BD2CFF83B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00198" y="2441562"/>
                  <a:ext cx="511871" cy="58477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149EDF9E-4641-4D00-8D29-26E4B51DF1A5}"/>
                </a:ext>
              </a:extLst>
            </p:cNvPr>
            <p:cNvSpPr/>
            <p:nvPr/>
          </p:nvSpPr>
          <p:spPr>
            <a:xfrm>
              <a:off x="2636833" y="3296511"/>
              <a:ext cx="826851" cy="778828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349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200" i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ambria Math" panose="02040503050406030204" pitchFamily="18" charset="0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565563FA-D05E-4482-94F4-99445C2DCBE3}"/>
                </a:ext>
              </a:extLst>
            </p:cNvPr>
            <p:cNvSpPr/>
            <p:nvPr/>
          </p:nvSpPr>
          <p:spPr>
            <a:xfrm>
              <a:off x="4506371" y="3294026"/>
              <a:ext cx="826851" cy="778828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349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200" i="1" dirty="0">
                <a:solidFill>
                  <a:schemeClr val="tx1"/>
                </a:solidFill>
                <a:latin typeface="Cambria Math" panose="02040503050406030204" pitchFamily="18" charset="0"/>
              </a:endParaRP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CF66F313-F7E7-4320-A0D4-3904A89258D4}"/>
                </a:ext>
              </a:extLst>
            </p:cNvPr>
            <p:cNvCxnSpPr>
              <a:cxnSpLocks/>
              <a:stCxn id="10" idx="5"/>
              <a:endCxn id="15" idx="1"/>
            </p:cNvCxnSpPr>
            <p:nvPr/>
          </p:nvCxnSpPr>
          <p:spPr>
            <a:xfrm>
              <a:off x="4224091" y="2936599"/>
              <a:ext cx="403370" cy="47148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AD54BD92-69CB-4DD1-A1EA-D048DA495A6D}"/>
                </a:ext>
              </a:extLst>
            </p:cNvPr>
            <p:cNvCxnSpPr>
              <a:cxnSpLocks/>
              <a:stCxn id="10" idx="3"/>
              <a:endCxn id="14" idx="7"/>
            </p:cNvCxnSpPr>
            <p:nvPr/>
          </p:nvCxnSpPr>
          <p:spPr>
            <a:xfrm flipH="1">
              <a:off x="3342594" y="2936599"/>
              <a:ext cx="296826" cy="47396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8F54BE69-4E2A-4507-876B-C2B6ECF1F3A7}"/>
                </a:ext>
              </a:extLst>
            </p:cNvPr>
            <p:cNvSpPr/>
            <p:nvPr/>
          </p:nvSpPr>
          <p:spPr>
            <a:xfrm>
              <a:off x="3634977" y="4388639"/>
              <a:ext cx="826851" cy="778828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349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200" i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ambria Math" panose="02040503050406030204" pitchFamily="18" charset="0"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3650610B-99D1-4B27-865C-2B0E9821B7E1}"/>
                </a:ext>
              </a:extLst>
            </p:cNvPr>
            <p:cNvSpPr/>
            <p:nvPr/>
          </p:nvSpPr>
          <p:spPr>
            <a:xfrm>
              <a:off x="5091089" y="4356816"/>
              <a:ext cx="826851" cy="778828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349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200" i="1" dirty="0">
                <a:solidFill>
                  <a:schemeClr val="tx1"/>
                </a:solidFill>
                <a:latin typeface="Cambria Math" panose="02040503050406030204" pitchFamily="18" charset="0"/>
              </a:endParaRP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595E4910-83A9-495D-A238-DCA8F19C226E}"/>
                </a:ext>
              </a:extLst>
            </p:cNvPr>
            <p:cNvCxnSpPr>
              <a:cxnSpLocks/>
              <a:stCxn id="15" idx="5"/>
              <a:endCxn id="19" idx="0"/>
            </p:cNvCxnSpPr>
            <p:nvPr/>
          </p:nvCxnSpPr>
          <p:spPr>
            <a:xfrm>
              <a:off x="5212132" y="3958797"/>
              <a:ext cx="292383" cy="39801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39371669-67F9-45D1-B65E-629C53EBAFE5}"/>
                </a:ext>
              </a:extLst>
            </p:cNvPr>
            <p:cNvCxnSpPr>
              <a:cxnSpLocks/>
              <a:stCxn id="15" idx="3"/>
              <a:endCxn id="18" idx="7"/>
            </p:cNvCxnSpPr>
            <p:nvPr/>
          </p:nvCxnSpPr>
          <p:spPr>
            <a:xfrm flipH="1">
              <a:off x="4340738" y="3958797"/>
              <a:ext cx="286723" cy="54389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B721A76D-AB0E-4247-A16D-60D9B12FDA1D}"/>
                    </a:ext>
                  </a:extLst>
                </p:cNvPr>
                <p:cNvSpPr txBox="1"/>
                <p:nvPr/>
              </p:nvSpPr>
              <p:spPr>
                <a:xfrm>
                  <a:off x="2094803" y="3374022"/>
                  <a:ext cx="511871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en-US" sz="32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A8D81B86-F197-4FD1-B503-A75CD8D00EA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94803" y="3374022"/>
                  <a:ext cx="511871" cy="58477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342F222B-5FC3-4C7F-820D-6A8564548E29}"/>
                    </a:ext>
                  </a:extLst>
                </p:cNvPr>
                <p:cNvSpPr txBox="1"/>
                <p:nvPr/>
              </p:nvSpPr>
              <p:spPr>
                <a:xfrm>
                  <a:off x="4371525" y="4453678"/>
                  <a:ext cx="511871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en-US" sz="32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68B8275E-694C-4424-9E94-850B31882DF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71525" y="4453678"/>
                  <a:ext cx="511871" cy="58477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520C313-FFD7-47B4-8B14-88B3D472FF7B}"/>
                  </a:ext>
                </a:extLst>
              </p:cNvPr>
              <p:cNvSpPr txBox="1"/>
              <p:nvPr/>
            </p:nvSpPr>
            <p:spPr>
              <a:xfrm>
                <a:off x="4415695" y="4721767"/>
                <a:ext cx="51187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520C313-FFD7-47B4-8B14-88B3D472FF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5695" y="4721767"/>
                <a:ext cx="511871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2F0F9F89-B7D8-4FE7-8AA3-583E1FDA2AA5}"/>
                  </a:ext>
                </a:extLst>
              </p:cNvPr>
              <p:cNvSpPr/>
              <p:nvPr/>
            </p:nvSpPr>
            <p:spPr>
              <a:xfrm>
                <a:off x="8354931" y="1438030"/>
                <a:ext cx="826851" cy="778828"/>
              </a:xfrm>
              <a:prstGeom prst="ellips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349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2F0F9F89-B7D8-4FE7-8AA3-583E1FDA2A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4931" y="1438030"/>
                <a:ext cx="826851" cy="778828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 w="3492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Oval 25">
            <a:extLst>
              <a:ext uri="{FF2B5EF4-FFF2-40B4-BE49-F238E27FC236}">
                <a16:creationId xmlns:a16="http://schemas.microsoft.com/office/drawing/2014/main" id="{EF7497A5-6869-46EF-8C8F-EB20DA5F40F9}"/>
              </a:ext>
            </a:extLst>
          </p:cNvPr>
          <p:cNvSpPr/>
          <p:nvPr/>
        </p:nvSpPr>
        <p:spPr>
          <a:xfrm>
            <a:off x="7729182" y="2562121"/>
            <a:ext cx="826851" cy="778828"/>
          </a:xfrm>
          <a:prstGeom prst="ellipse">
            <a:avLst/>
          </a:prstGeom>
          <a:noFill/>
          <a:ln w="349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200" i="1" dirty="0">
              <a:solidFill>
                <a:schemeClr val="accent6">
                  <a:lumMod val="40000"/>
                  <a:lumOff val="60000"/>
                </a:schemeClr>
              </a:solidFill>
              <a:latin typeface="Cambria Math" panose="02040503050406030204" pitchFamily="18" charset="0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FCA84595-0D53-4BB5-9F6E-EAB8B860550D}"/>
              </a:ext>
            </a:extLst>
          </p:cNvPr>
          <p:cNvSpPr/>
          <p:nvPr/>
        </p:nvSpPr>
        <p:spPr>
          <a:xfrm>
            <a:off x="9394104" y="2401773"/>
            <a:ext cx="826851" cy="77882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349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200" i="1" dirty="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9EEEC14-319B-496F-B8C2-B5DC0E9689A1}"/>
              </a:ext>
            </a:extLst>
          </p:cNvPr>
          <p:cNvCxnSpPr>
            <a:cxnSpLocks/>
            <a:stCxn id="25" idx="3"/>
            <a:endCxn id="26" idx="0"/>
          </p:cNvCxnSpPr>
          <p:nvPr/>
        </p:nvCxnSpPr>
        <p:spPr>
          <a:xfrm flipH="1">
            <a:off x="8142608" y="2102801"/>
            <a:ext cx="333413" cy="45932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4C5F1D3-DA36-455A-8DEA-2523E022C980}"/>
              </a:ext>
            </a:extLst>
          </p:cNvPr>
          <p:cNvCxnSpPr>
            <a:cxnSpLocks/>
            <a:stCxn id="25" idx="5"/>
            <a:endCxn id="27" idx="1"/>
          </p:cNvCxnSpPr>
          <p:nvPr/>
        </p:nvCxnSpPr>
        <p:spPr>
          <a:xfrm>
            <a:off x="9060692" y="2102801"/>
            <a:ext cx="454502" cy="413029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4DA4857F-EC82-4BCD-BDCC-4A542D8B89A7}"/>
              </a:ext>
            </a:extLst>
          </p:cNvPr>
          <p:cNvSpPr/>
          <p:nvPr/>
        </p:nvSpPr>
        <p:spPr>
          <a:xfrm>
            <a:off x="8512607" y="3426456"/>
            <a:ext cx="826851" cy="778828"/>
          </a:xfrm>
          <a:prstGeom prst="ellipse">
            <a:avLst/>
          </a:prstGeom>
          <a:noFill/>
          <a:ln w="349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200" i="1" dirty="0">
              <a:solidFill>
                <a:schemeClr val="accent6">
                  <a:lumMod val="40000"/>
                  <a:lumOff val="60000"/>
                </a:schemeClr>
              </a:solidFill>
              <a:latin typeface="Cambria Math" panose="02040503050406030204" pitchFamily="18" charset="0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DA308F4-FAA0-4470-890C-039BE7320C80}"/>
              </a:ext>
            </a:extLst>
          </p:cNvPr>
          <p:cNvSpPr/>
          <p:nvPr/>
        </p:nvSpPr>
        <p:spPr>
          <a:xfrm>
            <a:off x="10382145" y="3423971"/>
            <a:ext cx="826851" cy="77882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349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200" i="1" dirty="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FA5BFDE-A5A5-465C-B359-C98C56E807DA}"/>
              </a:ext>
            </a:extLst>
          </p:cNvPr>
          <p:cNvCxnSpPr>
            <a:cxnSpLocks/>
            <a:stCxn id="27" idx="5"/>
            <a:endCxn id="31" idx="1"/>
          </p:cNvCxnSpPr>
          <p:nvPr/>
        </p:nvCxnSpPr>
        <p:spPr>
          <a:xfrm>
            <a:off x="10099865" y="3066544"/>
            <a:ext cx="403370" cy="471484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BA81CF7-D264-4E34-9945-5A45C47D23E9}"/>
              </a:ext>
            </a:extLst>
          </p:cNvPr>
          <p:cNvCxnSpPr>
            <a:cxnSpLocks/>
            <a:stCxn id="27" idx="3"/>
            <a:endCxn id="30" idx="7"/>
          </p:cNvCxnSpPr>
          <p:nvPr/>
        </p:nvCxnSpPr>
        <p:spPr>
          <a:xfrm flipH="1">
            <a:off x="9218368" y="3066544"/>
            <a:ext cx="296826" cy="473969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Oval 33">
            <a:extLst>
              <a:ext uri="{FF2B5EF4-FFF2-40B4-BE49-F238E27FC236}">
                <a16:creationId xmlns:a16="http://schemas.microsoft.com/office/drawing/2014/main" id="{43F52343-C108-4823-8B85-C84899AD3B8B}"/>
              </a:ext>
            </a:extLst>
          </p:cNvPr>
          <p:cNvSpPr/>
          <p:nvPr/>
        </p:nvSpPr>
        <p:spPr>
          <a:xfrm>
            <a:off x="9510751" y="4518584"/>
            <a:ext cx="826851" cy="778828"/>
          </a:xfrm>
          <a:prstGeom prst="ellipse">
            <a:avLst/>
          </a:prstGeom>
          <a:noFill/>
          <a:ln w="349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200" i="1" dirty="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3F5334E6-636D-4DB9-BE9D-3B79B77D7E48}"/>
              </a:ext>
            </a:extLst>
          </p:cNvPr>
          <p:cNvSpPr/>
          <p:nvPr/>
        </p:nvSpPr>
        <p:spPr>
          <a:xfrm>
            <a:off x="10966863" y="4486761"/>
            <a:ext cx="826851" cy="77882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349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200" i="1" dirty="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9840F2A-2277-4EEA-8724-0815DEC54115}"/>
              </a:ext>
            </a:extLst>
          </p:cNvPr>
          <p:cNvCxnSpPr>
            <a:cxnSpLocks/>
            <a:stCxn id="31" idx="5"/>
            <a:endCxn id="35" idx="0"/>
          </p:cNvCxnSpPr>
          <p:nvPr/>
        </p:nvCxnSpPr>
        <p:spPr>
          <a:xfrm>
            <a:off x="11087906" y="4088742"/>
            <a:ext cx="292383" cy="398019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08FBB7DF-2663-4645-BCA9-B4C92B16B98F}"/>
              </a:ext>
            </a:extLst>
          </p:cNvPr>
          <p:cNvCxnSpPr>
            <a:cxnSpLocks/>
            <a:stCxn id="31" idx="3"/>
            <a:endCxn id="34" idx="7"/>
          </p:cNvCxnSpPr>
          <p:nvPr/>
        </p:nvCxnSpPr>
        <p:spPr>
          <a:xfrm flipH="1">
            <a:off x="10216512" y="4088742"/>
            <a:ext cx="286723" cy="543899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3C9235F-B0CF-482C-AF53-D5E1DE35D401}"/>
                  </a:ext>
                </a:extLst>
              </p:cNvPr>
              <p:cNvSpPr txBox="1"/>
              <p:nvPr/>
            </p:nvSpPr>
            <p:spPr>
              <a:xfrm>
                <a:off x="11488555" y="3933809"/>
                <a:ext cx="51187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3C9235F-B0CF-482C-AF53-D5E1DE35D4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88555" y="3933809"/>
                <a:ext cx="511871" cy="58477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88049C3-CB05-4380-8F74-63F0851FD223}"/>
                  </a:ext>
                </a:extLst>
              </p:cNvPr>
              <p:cNvSpPr txBox="1"/>
              <p:nvPr/>
            </p:nvSpPr>
            <p:spPr>
              <a:xfrm>
                <a:off x="5425362" y="3909782"/>
                <a:ext cx="3200502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1" i="0" smtClean="0">
                        <a:latin typeface="Cambria Math" panose="02040503050406030204" pitchFamily="18" charset="0"/>
                      </a:rPr>
                      <m:t>𝐄𝐆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8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: Along some</a:t>
                </a:r>
              </a:p>
              <a:p>
                <a:r>
                  <a:rPr lang="en-US" sz="28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path,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8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 always holds</a:t>
                </a: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88049C3-CB05-4380-8F74-63F0851FD2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5362" y="3909782"/>
                <a:ext cx="3200502" cy="1384995"/>
              </a:xfrm>
              <a:prstGeom prst="rect">
                <a:avLst/>
              </a:prstGeom>
              <a:blipFill>
                <a:blip r:embed="rId10"/>
                <a:stretch>
                  <a:fillRect l="-4000" t="-4386" b="-109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9051B4D-A430-4C4B-BBC3-7510D5EC5C58}"/>
                  </a:ext>
                </a:extLst>
              </p:cNvPr>
              <p:cNvSpPr txBox="1"/>
              <p:nvPr/>
            </p:nvSpPr>
            <p:spPr>
              <a:xfrm>
                <a:off x="2721686" y="3536613"/>
                <a:ext cx="51187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9051B4D-A430-4C4B-BBC3-7510D5EC5C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1686" y="3536613"/>
                <a:ext cx="511871" cy="58477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3EFC6753-C335-4562-B5DF-D81E7920CDE3}"/>
                  </a:ext>
                </a:extLst>
              </p:cNvPr>
              <p:cNvSpPr txBox="1"/>
              <p:nvPr/>
            </p:nvSpPr>
            <p:spPr>
              <a:xfrm>
                <a:off x="1838385" y="2538159"/>
                <a:ext cx="51187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3EFC6753-C335-4562-B5DF-D81E7920CD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8385" y="2538159"/>
                <a:ext cx="511871" cy="58477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A1E979D6-5EA0-4C5F-B3C3-5B77C3E76E9C}"/>
                  </a:ext>
                </a:extLst>
              </p:cNvPr>
              <p:cNvSpPr txBox="1"/>
              <p:nvPr/>
            </p:nvSpPr>
            <p:spPr>
              <a:xfrm>
                <a:off x="700798" y="1568727"/>
                <a:ext cx="51187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A1E979D6-5EA0-4C5F-B3C3-5B77C3E76E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798" y="1568727"/>
                <a:ext cx="511871" cy="58477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3DEAFBD-2640-44A6-BAF2-E932B87D78D1}"/>
                  </a:ext>
                </a:extLst>
              </p:cNvPr>
              <p:cNvSpPr txBox="1"/>
              <p:nvPr/>
            </p:nvSpPr>
            <p:spPr>
              <a:xfrm>
                <a:off x="10831163" y="2887584"/>
                <a:ext cx="51187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3DEAFBD-2640-44A6-BAF2-E932B87D78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31163" y="2887584"/>
                <a:ext cx="511871" cy="58477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D82D449-8925-4F14-8EA4-DADF57B544C6}"/>
                  </a:ext>
                </a:extLst>
              </p:cNvPr>
              <p:cNvSpPr txBox="1"/>
              <p:nvPr/>
            </p:nvSpPr>
            <p:spPr>
              <a:xfrm>
                <a:off x="10019853" y="2016927"/>
                <a:ext cx="51187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D82D449-8925-4F14-8EA4-DADF57B544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9853" y="2016927"/>
                <a:ext cx="511871" cy="58477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23D226D-1E11-4BDD-98B0-EF9D36612D2A}"/>
              </a:ext>
            </a:extLst>
          </p:cNvPr>
          <p:cNvCxnSpPr>
            <a:cxnSpLocks/>
          </p:cNvCxnSpPr>
          <p:nvPr/>
        </p:nvCxnSpPr>
        <p:spPr>
          <a:xfrm flipH="1">
            <a:off x="392714" y="3302286"/>
            <a:ext cx="318719" cy="45932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736BCB0-3EBA-4C2F-BBEC-31FEEED89690}"/>
              </a:ext>
            </a:extLst>
          </p:cNvPr>
          <p:cNvCxnSpPr>
            <a:cxnSpLocks/>
          </p:cNvCxnSpPr>
          <p:nvPr/>
        </p:nvCxnSpPr>
        <p:spPr>
          <a:xfrm flipH="1">
            <a:off x="1222483" y="4228999"/>
            <a:ext cx="318719" cy="45932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D698CA51-D3B8-4EC2-82DD-D5A3D500BAB3}"/>
              </a:ext>
            </a:extLst>
          </p:cNvPr>
          <p:cNvCxnSpPr>
            <a:cxnSpLocks/>
          </p:cNvCxnSpPr>
          <p:nvPr/>
        </p:nvCxnSpPr>
        <p:spPr>
          <a:xfrm flipH="1">
            <a:off x="2094694" y="5307828"/>
            <a:ext cx="318719" cy="45932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54900703-2058-4D0C-B901-7380F82AACDE}"/>
              </a:ext>
            </a:extLst>
          </p:cNvPr>
          <p:cNvCxnSpPr>
            <a:cxnSpLocks/>
          </p:cNvCxnSpPr>
          <p:nvPr/>
        </p:nvCxnSpPr>
        <p:spPr>
          <a:xfrm flipH="1">
            <a:off x="3577204" y="5322440"/>
            <a:ext cx="318719" cy="45932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B5721546-103E-4194-89CF-9832A8E9F695}"/>
              </a:ext>
            </a:extLst>
          </p:cNvPr>
          <p:cNvCxnSpPr>
            <a:cxnSpLocks/>
          </p:cNvCxnSpPr>
          <p:nvPr/>
        </p:nvCxnSpPr>
        <p:spPr>
          <a:xfrm>
            <a:off x="4437835" y="5271280"/>
            <a:ext cx="423089" cy="554284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6E46D56D-5800-4D81-AAA8-866DADB8B582}"/>
                  </a:ext>
                </a:extLst>
              </p:cNvPr>
              <p:cNvSpPr txBox="1"/>
              <p:nvPr/>
            </p:nvSpPr>
            <p:spPr>
              <a:xfrm>
                <a:off x="148059" y="3736667"/>
                <a:ext cx="487634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sz="440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6E46D56D-5800-4D81-AAA8-866DADB8B5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059" y="3736667"/>
                <a:ext cx="487634" cy="769441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647DEF60-156E-4416-B555-E83B39549EE0}"/>
                  </a:ext>
                </a:extLst>
              </p:cNvPr>
              <p:cNvSpPr txBox="1"/>
              <p:nvPr/>
            </p:nvSpPr>
            <p:spPr>
              <a:xfrm>
                <a:off x="847533" y="4612553"/>
                <a:ext cx="487634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sz="44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647DEF60-156E-4416-B555-E83B39549E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533" y="4612553"/>
                <a:ext cx="487634" cy="769441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3715DC9-D122-470D-AABA-C5F179063690}"/>
                  </a:ext>
                </a:extLst>
              </p:cNvPr>
              <p:cNvSpPr txBox="1"/>
              <p:nvPr/>
            </p:nvSpPr>
            <p:spPr>
              <a:xfrm>
                <a:off x="1900979" y="5656695"/>
                <a:ext cx="487634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sz="44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3715DC9-D122-470D-AABA-C5F1790636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0979" y="5656695"/>
                <a:ext cx="487634" cy="769441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3AAB7F53-E7AC-45CC-B255-5B14F585C8ED}"/>
                  </a:ext>
                </a:extLst>
              </p:cNvPr>
              <p:cNvSpPr txBox="1"/>
              <p:nvPr/>
            </p:nvSpPr>
            <p:spPr>
              <a:xfrm>
                <a:off x="4671630" y="5706237"/>
                <a:ext cx="487634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sz="4400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3AAB7F53-E7AC-45CC-B255-5B14F585C8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1630" y="5706237"/>
                <a:ext cx="487634" cy="769441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33BC0163-46F6-4D02-A886-5902AB719496}"/>
                  </a:ext>
                </a:extLst>
              </p:cNvPr>
              <p:cNvSpPr txBox="1"/>
              <p:nvPr/>
            </p:nvSpPr>
            <p:spPr>
              <a:xfrm>
                <a:off x="3209472" y="5769471"/>
                <a:ext cx="487634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sz="4400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33BC0163-46F6-4D02-A886-5902AB7194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9472" y="5769471"/>
                <a:ext cx="487634" cy="769441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071E0603-6059-4FF1-8AFC-07B5EC994B7F}"/>
                  </a:ext>
                </a:extLst>
              </p:cNvPr>
              <p:cNvSpPr txBox="1"/>
              <p:nvPr/>
            </p:nvSpPr>
            <p:spPr>
              <a:xfrm>
                <a:off x="8926032" y="5485594"/>
                <a:ext cx="487634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sz="4400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071E0603-6059-4FF1-8AFC-07B5EC994B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6032" y="5485594"/>
                <a:ext cx="487634" cy="769441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2524932-A839-49E1-9150-BC1B8BE17C6D}"/>
              </a:ext>
            </a:extLst>
          </p:cNvPr>
          <p:cNvCxnSpPr>
            <a:cxnSpLocks/>
          </p:cNvCxnSpPr>
          <p:nvPr/>
        </p:nvCxnSpPr>
        <p:spPr>
          <a:xfrm flipH="1">
            <a:off x="7537382" y="3212234"/>
            <a:ext cx="318719" cy="45932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CC1EF2B1-F875-4277-BA2E-FC1A8C86F297}"/>
              </a:ext>
            </a:extLst>
          </p:cNvPr>
          <p:cNvCxnSpPr>
            <a:cxnSpLocks/>
          </p:cNvCxnSpPr>
          <p:nvPr/>
        </p:nvCxnSpPr>
        <p:spPr>
          <a:xfrm flipH="1">
            <a:off x="8367151" y="4138947"/>
            <a:ext cx="318719" cy="45932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315184DE-674A-490B-A372-1C287592B709}"/>
              </a:ext>
            </a:extLst>
          </p:cNvPr>
          <p:cNvCxnSpPr>
            <a:cxnSpLocks/>
          </p:cNvCxnSpPr>
          <p:nvPr/>
        </p:nvCxnSpPr>
        <p:spPr>
          <a:xfrm flipH="1">
            <a:off x="9283040" y="5149357"/>
            <a:ext cx="318719" cy="45932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F2A91D4B-40C5-4DC1-B964-31E1165A1BC2}"/>
                  </a:ext>
                </a:extLst>
              </p:cNvPr>
              <p:cNvSpPr txBox="1"/>
              <p:nvPr/>
            </p:nvSpPr>
            <p:spPr>
              <a:xfrm>
                <a:off x="8037236" y="4474119"/>
                <a:ext cx="487634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sz="4400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F2A91D4B-40C5-4DC1-B964-31E1165A1B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7236" y="4474119"/>
                <a:ext cx="487634" cy="769441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D8EF65BE-44B3-4E37-A9D9-2E215DD3C6F6}"/>
                  </a:ext>
                </a:extLst>
              </p:cNvPr>
              <p:cNvSpPr txBox="1"/>
              <p:nvPr/>
            </p:nvSpPr>
            <p:spPr>
              <a:xfrm>
                <a:off x="10650674" y="5464881"/>
                <a:ext cx="487634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sz="4400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D8EF65BE-44B3-4E37-A9D9-2E215DD3C6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50674" y="5464881"/>
                <a:ext cx="487634" cy="769441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3B08F11E-8AA8-4FD4-902B-D0B830A36ECA}"/>
              </a:ext>
            </a:extLst>
          </p:cNvPr>
          <p:cNvCxnSpPr>
            <a:cxnSpLocks/>
          </p:cNvCxnSpPr>
          <p:nvPr/>
        </p:nvCxnSpPr>
        <p:spPr>
          <a:xfrm flipH="1">
            <a:off x="10735131" y="5141766"/>
            <a:ext cx="318719" cy="45932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93036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49851794-975A-4543-875A-B9CCE80E23E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87700" y="2377000"/>
                <a:ext cx="2444951" cy="629338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1" i="0" dirty="0" smtClean="0">
                        <a:latin typeface="Cambria Math" panose="02040503050406030204" pitchFamily="18" charset="0"/>
                      </a:rPr>
                      <m:t>𝐀𝐆</m:t>
                    </m:r>
                    <m:r>
                      <a:rPr lang="en-US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0" dirty="0" smtClean="0">
                        <a:latin typeface="Cambria Math" panose="02040503050406030204" pitchFamily="18" charset="0"/>
                      </a:rPr>
                      <m:t>𝐄𝐅</m:t>
                    </m:r>
                    <m:r>
                      <a:rPr lang="en-US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49851794-975A-4543-875A-B9CCE80E23E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7700" y="2377000"/>
                <a:ext cx="2444951" cy="629338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4D013ED-7AED-4BE9-94E1-CE07D02251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2B47DE-0386-4888-986C-0BACB248D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77B2174-58E9-4754-83C7-6AFBBFAF3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CTL semantics 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92D2E7E3-DC3A-4C46-8203-77235B465169}"/>
              </a:ext>
            </a:extLst>
          </p:cNvPr>
          <p:cNvGrpSpPr/>
          <p:nvPr/>
        </p:nvGrpSpPr>
        <p:grpSpPr>
          <a:xfrm>
            <a:off x="6361329" y="1707801"/>
            <a:ext cx="4545055" cy="3999749"/>
            <a:chOff x="6361329" y="1707801"/>
            <a:chExt cx="4545055" cy="399974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01E6BA19-8CC3-4C88-88EE-398C34DD62D5}"/>
                    </a:ext>
                  </a:extLst>
                </p:cNvPr>
                <p:cNvSpPr/>
                <p:nvPr/>
              </p:nvSpPr>
              <p:spPr>
                <a:xfrm>
                  <a:off x="6751647" y="2085795"/>
                  <a:ext cx="740229" cy="707573"/>
                </a:xfrm>
                <a:prstGeom prst="ellipse">
                  <a:avLst/>
                </a:prstGeom>
                <a:ln>
                  <a:tailEnd w="lg" len="lg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01E6BA19-8CC3-4C88-88EE-398C34DD62D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51647" y="2085795"/>
                  <a:ext cx="740229" cy="707573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tailEnd w="lg" len="lg"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Oval 6">
                  <a:extLst>
                    <a:ext uri="{FF2B5EF4-FFF2-40B4-BE49-F238E27FC236}">
                      <a16:creationId xmlns:a16="http://schemas.microsoft.com/office/drawing/2014/main" id="{B4C18738-9D84-4A63-90D9-5C453B45AE78}"/>
                    </a:ext>
                  </a:extLst>
                </p:cNvPr>
                <p:cNvSpPr/>
                <p:nvPr/>
              </p:nvSpPr>
              <p:spPr>
                <a:xfrm>
                  <a:off x="6751647" y="3688453"/>
                  <a:ext cx="740229" cy="707573"/>
                </a:xfrm>
                <a:prstGeom prst="ellipse">
                  <a:avLst/>
                </a:prstGeom>
                <a:ln>
                  <a:tailEnd w="lg" len="lg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7" name="Oval 6">
                  <a:extLst>
                    <a:ext uri="{FF2B5EF4-FFF2-40B4-BE49-F238E27FC236}">
                      <a16:creationId xmlns:a16="http://schemas.microsoft.com/office/drawing/2014/main" id="{B4C18738-9D84-4A63-90D9-5C453B45AE7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51647" y="3688453"/>
                  <a:ext cx="740229" cy="707573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tailEnd w="lg" len="lg"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950845E5-A490-4E4A-B822-400377A543E1}"/>
                    </a:ext>
                  </a:extLst>
                </p:cNvPr>
                <p:cNvSpPr/>
                <p:nvPr/>
              </p:nvSpPr>
              <p:spPr>
                <a:xfrm>
                  <a:off x="8493359" y="3688454"/>
                  <a:ext cx="740229" cy="707573"/>
                </a:xfrm>
                <a:prstGeom prst="ellipse">
                  <a:avLst/>
                </a:prstGeom>
                <a:ln>
                  <a:tailEnd w="lg" len="lg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950845E5-A490-4E4A-B822-400377A543E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93359" y="3688454"/>
                  <a:ext cx="740229" cy="707573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tailEnd w="lg" len="lg"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Oval 8">
                  <a:extLst>
                    <a:ext uri="{FF2B5EF4-FFF2-40B4-BE49-F238E27FC236}">
                      <a16:creationId xmlns:a16="http://schemas.microsoft.com/office/drawing/2014/main" id="{4A265A5E-D8BA-45BA-A63C-5AF4E6B2EA5E}"/>
                    </a:ext>
                  </a:extLst>
                </p:cNvPr>
                <p:cNvSpPr/>
                <p:nvPr/>
              </p:nvSpPr>
              <p:spPr>
                <a:xfrm>
                  <a:off x="8493360" y="2085796"/>
                  <a:ext cx="740229" cy="707573"/>
                </a:xfrm>
                <a:prstGeom prst="ellipse">
                  <a:avLst/>
                </a:prstGeom>
                <a:ln>
                  <a:tailEnd w="lg" len="lg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9" name="Oval 8">
                  <a:extLst>
                    <a:ext uri="{FF2B5EF4-FFF2-40B4-BE49-F238E27FC236}">
                      <a16:creationId xmlns:a16="http://schemas.microsoft.com/office/drawing/2014/main" id="{4A265A5E-D8BA-45BA-A63C-5AF4E6B2EA5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93360" y="2085796"/>
                  <a:ext cx="740229" cy="707573"/>
                </a:xfrm>
                <a:prstGeom prst="ellipse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tailEnd w="lg" len="lg"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63050F7C-56A0-424C-85BB-E7F68CA83EED}"/>
                </a:ext>
              </a:extLst>
            </p:cNvPr>
            <p:cNvCxnSpPr>
              <a:cxnSpLocks/>
              <a:stCxn id="6" idx="6"/>
              <a:endCxn id="9" idx="2"/>
            </p:cNvCxnSpPr>
            <p:nvPr/>
          </p:nvCxnSpPr>
          <p:spPr>
            <a:xfrm>
              <a:off x="7491876" y="2439582"/>
              <a:ext cx="1001484" cy="1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FD71DECA-F802-4A36-ACBA-854E5248311B}"/>
                </a:ext>
              </a:extLst>
            </p:cNvPr>
            <p:cNvCxnSpPr>
              <a:cxnSpLocks/>
              <a:stCxn id="9" idx="4"/>
              <a:endCxn id="8" idx="0"/>
            </p:cNvCxnSpPr>
            <p:nvPr/>
          </p:nvCxnSpPr>
          <p:spPr>
            <a:xfrm flipH="1">
              <a:off x="8863474" y="2793369"/>
              <a:ext cx="1" cy="895085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0849DD32-DAFA-4FCF-8C8F-60788391EDF6}"/>
                </a:ext>
              </a:extLst>
            </p:cNvPr>
            <p:cNvCxnSpPr>
              <a:cxnSpLocks/>
              <a:stCxn id="8" idx="2"/>
              <a:endCxn id="7" idx="6"/>
            </p:cNvCxnSpPr>
            <p:nvPr/>
          </p:nvCxnSpPr>
          <p:spPr>
            <a:xfrm flipH="1" flipV="1">
              <a:off x="7491876" y="4042240"/>
              <a:ext cx="1001483" cy="1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C664E3AB-7BB6-4B12-B58E-53D24C8A61F6}"/>
                </a:ext>
              </a:extLst>
            </p:cNvPr>
            <p:cNvCxnSpPr>
              <a:cxnSpLocks/>
              <a:stCxn id="8" idx="5"/>
            </p:cNvCxnSpPr>
            <p:nvPr/>
          </p:nvCxnSpPr>
          <p:spPr>
            <a:xfrm>
              <a:off x="9125184" y="4292405"/>
              <a:ext cx="293011" cy="394756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939860BB-D6C2-4EF2-8040-B2B455D0F08B}"/>
                </a:ext>
              </a:extLst>
            </p:cNvPr>
            <p:cNvCxnSpPr>
              <a:cxnSpLocks/>
              <a:stCxn id="7" idx="0"/>
              <a:endCxn id="6" idx="4"/>
            </p:cNvCxnSpPr>
            <p:nvPr/>
          </p:nvCxnSpPr>
          <p:spPr>
            <a:xfrm flipV="1">
              <a:off x="7121762" y="2793368"/>
              <a:ext cx="0" cy="895085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7A068665-DC51-4CDD-9D42-45783FA00BB4}"/>
                    </a:ext>
                  </a:extLst>
                </p:cNvPr>
                <p:cNvSpPr txBox="1"/>
                <p:nvPr/>
              </p:nvSpPr>
              <p:spPr>
                <a:xfrm>
                  <a:off x="9419389" y="5338218"/>
                  <a:ext cx="36862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7A068665-DC51-4CDD-9D42-45783FA00B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19389" y="5338218"/>
                  <a:ext cx="368626" cy="369332"/>
                </a:xfrm>
                <a:prstGeom prst="rect">
                  <a:avLst/>
                </a:prstGeom>
                <a:blipFill>
                  <a:blip r:embed="rId7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DAA87B0E-D926-4453-BE61-DC175C5582E7}"/>
                    </a:ext>
                  </a:extLst>
                </p:cNvPr>
                <p:cNvSpPr/>
                <p:nvPr/>
              </p:nvSpPr>
              <p:spPr>
                <a:xfrm>
                  <a:off x="9233588" y="4646191"/>
                  <a:ext cx="740229" cy="707573"/>
                </a:xfrm>
                <a:prstGeom prst="ellipse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tailEnd w="lg" len="lg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DAA87B0E-D926-4453-BE61-DC175C5582E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33588" y="4646191"/>
                  <a:ext cx="740229" cy="707573"/>
                </a:xfrm>
                <a:prstGeom prst="ellipse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tailEnd w="lg" len="lg"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D83D1F22-36B0-4F90-A9C3-4E999DAD15C1}"/>
                    </a:ext>
                  </a:extLst>
                </p:cNvPr>
                <p:cNvSpPr/>
                <p:nvPr/>
              </p:nvSpPr>
              <p:spPr>
                <a:xfrm>
                  <a:off x="10166155" y="3480072"/>
                  <a:ext cx="740229" cy="707573"/>
                </a:xfrm>
                <a:prstGeom prst="ellipse">
                  <a:avLst/>
                </a:prstGeom>
                <a:ln>
                  <a:tailEnd w="lg" len="lg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D83D1F22-36B0-4F90-A9C3-4E999DAD15C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66155" y="3480072"/>
                  <a:ext cx="740229" cy="707573"/>
                </a:xfrm>
                <a:prstGeom prst="ellipse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>
                  <a:tailEnd w="lg" len="lg"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1AFCAEAE-D9D2-4AEB-B6A0-4B6FE96177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82106" y="4094051"/>
              <a:ext cx="487740" cy="59311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93FF1C42-D4B4-4D92-B688-AA4BA7863374}"/>
                </a:ext>
              </a:extLst>
            </p:cNvPr>
            <p:cNvCxnSpPr>
              <a:cxnSpLocks/>
              <a:endCxn id="6" idx="1"/>
            </p:cNvCxnSpPr>
            <p:nvPr/>
          </p:nvCxnSpPr>
          <p:spPr>
            <a:xfrm>
              <a:off x="6361329" y="1707801"/>
              <a:ext cx="498722" cy="481616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95CD0D8E-43BC-4558-AD2A-342408D8FA00}"/>
                </a:ext>
              </a:extLst>
            </p:cNvPr>
            <p:cNvCxnSpPr>
              <a:cxnSpLocks/>
              <a:endCxn id="26" idx="4"/>
            </p:cNvCxnSpPr>
            <p:nvPr/>
          </p:nvCxnSpPr>
          <p:spPr>
            <a:xfrm flipV="1">
              <a:off x="9966713" y="4187645"/>
              <a:ext cx="569557" cy="673806"/>
            </a:xfrm>
            <a:prstGeom prst="straightConnector1">
              <a:avLst/>
            </a:prstGeom>
            <a:ln>
              <a:headEnd type="triangle" w="lg" len="lg"/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5019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49851794-975A-4543-875A-B9CCE80E23E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85293" y="2850734"/>
                <a:ext cx="4884946" cy="6293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Does LTS satisfy </a:t>
                </a:r>
                <a14:m>
                  <m:oMath xmlns:m="http://schemas.openxmlformats.org/officeDocument/2006/math">
                    <m:r>
                      <a:rPr lang="en-US" b="1" i="0" dirty="0" smtClean="0">
                        <a:latin typeface="Cambria Math" panose="02040503050406030204" pitchFamily="18" charset="0"/>
                      </a:rPr>
                      <m:t>𝐀𝐆</m:t>
                    </m:r>
                    <m:r>
                      <a:rPr lang="en-US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0" dirty="0" smtClean="0">
                        <a:latin typeface="Cambria Math" panose="02040503050406030204" pitchFamily="18" charset="0"/>
                      </a:rPr>
                      <m:t>𝐀𝐅</m:t>
                    </m:r>
                    <m:r>
                      <a:rPr lang="en-US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?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49851794-975A-4543-875A-B9CCE80E23E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85293" y="2850734"/>
                <a:ext cx="4884946" cy="629338"/>
              </a:xfrm>
              <a:blipFill>
                <a:blip r:embed="rId2"/>
                <a:stretch>
                  <a:fillRect l="-1247" t="-165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4D013ED-7AED-4BE9-94E1-CE07D02251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2B47DE-0386-4888-986C-0BACB248D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77B2174-58E9-4754-83C7-6AFBBFAF3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CTL satisfaction by a LTS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92D2E7E3-DC3A-4C46-8203-77235B465169}"/>
              </a:ext>
            </a:extLst>
          </p:cNvPr>
          <p:cNvGrpSpPr/>
          <p:nvPr/>
        </p:nvGrpSpPr>
        <p:grpSpPr>
          <a:xfrm>
            <a:off x="6361329" y="1707801"/>
            <a:ext cx="4545055" cy="3999749"/>
            <a:chOff x="6361329" y="1707801"/>
            <a:chExt cx="4545055" cy="399974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01E6BA19-8CC3-4C88-88EE-398C34DD62D5}"/>
                    </a:ext>
                  </a:extLst>
                </p:cNvPr>
                <p:cNvSpPr/>
                <p:nvPr/>
              </p:nvSpPr>
              <p:spPr>
                <a:xfrm>
                  <a:off x="6751647" y="2085795"/>
                  <a:ext cx="740229" cy="707573"/>
                </a:xfrm>
                <a:prstGeom prst="ellipse">
                  <a:avLst/>
                </a:prstGeom>
                <a:ln>
                  <a:tailEnd w="lg" len="lg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01E6BA19-8CC3-4C88-88EE-398C34DD62D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51647" y="2085795"/>
                  <a:ext cx="740229" cy="707573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tailEnd w="lg" len="lg"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Oval 6">
                  <a:extLst>
                    <a:ext uri="{FF2B5EF4-FFF2-40B4-BE49-F238E27FC236}">
                      <a16:creationId xmlns:a16="http://schemas.microsoft.com/office/drawing/2014/main" id="{B4C18738-9D84-4A63-90D9-5C453B45AE78}"/>
                    </a:ext>
                  </a:extLst>
                </p:cNvPr>
                <p:cNvSpPr/>
                <p:nvPr/>
              </p:nvSpPr>
              <p:spPr>
                <a:xfrm>
                  <a:off x="6751647" y="3688453"/>
                  <a:ext cx="740229" cy="707573"/>
                </a:xfrm>
                <a:prstGeom prst="ellipse">
                  <a:avLst/>
                </a:prstGeom>
                <a:ln>
                  <a:tailEnd w="lg" len="lg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7" name="Oval 6">
                  <a:extLst>
                    <a:ext uri="{FF2B5EF4-FFF2-40B4-BE49-F238E27FC236}">
                      <a16:creationId xmlns:a16="http://schemas.microsoft.com/office/drawing/2014/main" id="{B4C18738-9D84-4A63-90D9-5C453B45AE7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51647" y="3688453"/>
                  <a:ext cx="740229" cy="707573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tailEnd w="lg" len="lg"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950845E5-A490-4E4A-B822-400377A543E1}"/>
                    </a:ext>
                  </a:extLst>
                </p:cNvPr>
                <p:cNvSpPr/>
                <p:nvPr/>
              </p:nvSpPr>
              <p:spPr>
                <a:xfrm>
                  <a:off x="8493359" y="3688454"/>
                  <a:ext cx="740229" cy="707573"/>
                </a:xfrm>
                <a:prstGeom prst="ellipse">
                  <a:avLst/>
                </a:prstGeom>
                <a:ln>
                  <a:tailEnd w="lg" len="lg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950845E5-A490-4E4A-B822-400377A543E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93359" y="3688454"/>
                  <a:ext cx="740229" cy="707573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tailEnd w="lg" len="lg"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Oval 8">
                  <a:extLst>
                    <a:ext uri="{FF2B5EF4-FFF2-40B4-BE49-F238E27FC236}">
                      <a16:creationId xmlns:a16="http://schemas.microsoft.com/office/drawing/2014/main" id="{4A265A5E-D8BA-45BA-A63C-5AF4E6B2EA5E}"/>
                    </a:ext>
                  </a:extLst>
                </p:cNvPr>
                <p:cNvSpPr/>
                <p:nvPr/>
              </p:nvSpPr>
              <p:spPr>
                <a:xfrm>
                  <a:off x="8493360" y="2085796"/>
                  <a:ext cx="740229" cy="707573"/>
                </a:xfrm>
                <a:prstGeom prst="ellipse">
                  <a:avLst/>
                </a:prstGeom>
                <a:ln>
                  <a:tailEnd w="lg" len="lg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9" name="Oval 8">
                  <a:extLst>
                    <a:ext uri="{FF2B5EF4-FFF2-40B4-BE49-F238E27FC236}">
                      <a16:creationId xmlns:a16="http://schemas.microsoft.com/office/drawing/2014/main" id="{4A265A5E-D8BA-45BA-A63C-5AF4E6B2EA5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93360" y="2085796"/>
                  <a:ext cx="740229" cy="707573"/>
                </a:xfrm>
                <a:prstGeom prst="ellipse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tailEnd w="lg" len="lg"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63050F7C-56A0-424C-85BB-E7F68CA83EED}"/>
                </a:ext>
              </a:extLst>
            </p:cNvPr>
            <p:cNvCxnSpPr>
              <a:cxnSpLocks/>
              <a:stCxn id="6" idx="6"/>
              <a:endCxn id="9" idx="2"/>
            </p:cNvCxnSpPr>
            <p:nvPr/>
          </p:nvCxnSpPr>
          <p:spPr>
            <a:xfrm>
              <a:off x="7491876" y="2439582"/>
              <a:ext cx="1001484" cy="1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FD71DECA-F802-4A36-ACBA-854E5248311B}"/>
                </a:ext>
              </a:extLst>
            </p:cNvPr>
            <p:cNvCxnSpPr>
              <a:cxnSpLocks/>
              <a:stCxn id="9" idx="4"/>
              <a:endCxn id="8" idx="0"/>
            </p:cNvCxnSpPr>
            <p:nvPr/>
          </p:nvCxnSpPr>
          <p:spPr>
            <a:xfrm flipH="1">
              <a:off x="8863474" y="2793369"/>
              <a:ext cx="1" cy="895085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0849DD32-DAFA-4FCF-8C8F-60788391EDF6}"/>
                </a:ext>
              </a:extLst>
            </p:cNvPr>
            <p:cNvCxnSpPr>
              <a:cxnSpLocks/>
              <a:stCxn id="8" idx="2"/>
              <a:endCxn id="7" idx="6"/>
            </p:cNvCxnSpPr>
            <p:nvPr/>
          </p:nvCxnSpPr>
          <p:spPr>
            <a:xfrm flipH="1" flipV="1">
              <a:off x="7491876" y="4042240"/>
              <a:ext cx="1001483" cy="1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C664E3AB-7BB6-4B12-B58E-53D24C8A61F6}"/>
                </a:ext>
              </a:extLst>
            </p:cNvPr>
            <p:cNvCxnSpPr>
              <a:cxnSpLocks/>
              <a:stCxn id="8" idx="5"/>
            </p:cNvCxnSpPr>
            <p:nvPr/>
          </p:nvCxnSpPr>
          <p:spPr>
            <a:xfrm>
              <a:off x="9125184" y="4292405"/>
              <a:ext cx="293011" cy="394756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939860BB-D6C2-4EF2-8040-B2B455D0F08B}"/>
                </a:ext>
              </a:extLst>
            </p:cNvPr>
            <p:cNvCxnSpPr>
              <a:cxnSpLocks/>
              <a:stCxn id="7" idx="0"/>
              <a:endCxn id="6" idx="4"/>
            </p:cNvCxnSpPr>
            <p:nvPr/>
          </p:nvCxnSpPr>
          <p:spPr>
            <a:xfrm flipV="1">
              <a:off x="7121762" y="2793368"/>
              <a:ext cx="0" cy="895085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7A068665-DC51-4CDD-9D42-45783FA00BB4}"/>
                    </a:ext>
                  </a:extLst>
                </p:cNvPr>
                <p:cNvSpPr txBox="1"/>
                <p:nvPr/>
              </p:nvSpPr>
              <p:spPr>
                <a:xfrm>
                  <a:off x="9419389" y="5338218"/>
                  <a:ext cx="36862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7A068665-DC51-4CDD-9D42-45783FA00B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19389" y="5338218"/>
                  <a:ext cx="368626" cy="369332"/>
                </a:xfrm>
                <a:prstGeom prst="rect">
                  <a:avLst/>
                </a:prstGeom>
                <a:blipFill>
                  <a:blip r:embed="rId7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DAA87B0E-D926-4453-BE61-DC175C5582E7}"/>
                    </a:ext>
                  </a:extLst>
                </p:cNvPr>
                <p:cNvSpPr/>
                <p:nvPr/>
              </p:nvSpPr>
              <p:spPr>
                <a:xfrm>
                  <a:off x="9233588" y="4646191"/>
                  <a:ext cx="740229" cy="707573"/>
                </a:xfrm>
                <a:prstGeom prst="ellipse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tailEnd w="lg" len="lg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DAA87B0E-D926-4453-BE61-DC175C5582E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33588" y="4646191"/>
                  <a:ext cx="740229" cy="707573"/>
                </a:xfrm>
                <a:prstGeom prst="ellipse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tailEnd w="lg" len="lg"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D83D1F22-36B0-4F90-A9C3-4E999DAD15C1}"/>
                    </a:ext>
                  </a:extLst>
                </p:cNvPr>
                <p:cNvSpPr/>
                <p:nvPr/>
              </p:nvSpPr>
              <p:spPr>
                <a:xfrm>
                  <a:off x="10166155" y="3480072"/>
                  <a:ext cx="740229" cy="707573"/>
                </a:xfrm>
                <a:prstGeom prst="ellipse">
                  <a:avLst/>
                </a:prstGeom>
                <a:ln>
                  <a:tailEnd w="lg" len="lg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D83D1F22-36B0-4F90-A9C3-4E999DAD15C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66155" y="3480072"/>
                  <a:ext cx="740229" cy="707573"/>
                </a:xfrm>
                <a:prstGeom prst="ellipse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>
                  <a:tailEnd w="lg" len="lg"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1AFCAEAE-D9D2-4AEB-B6A0-4B6FE96177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82106" y="4094051"/>
              <a:ext cx="487740" cy="59311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93FF1C42-D4B4-4D92-B688-AA4BA7863374}"/>
                </a:ext>
              </a:extLst>
            </p:cNvPr>
            <p:cNvCxnSpPr>
              <a:cxnSpLocks/>
              <a:endCxn id="6" idx="1"/>
            </p:cNvCxnSpPr>
            <p:nvPr/>
          </p:nvCxnSpPr>
          <p:spPr>
            <a:xfrm>
              <a:off x="6361329" y="1707801"/>
              <a:ext cx="498722" cy="481616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95CD0D8E-43BC-4558-AD2A-342408D8FA00}"/>
                </a:ext>
              </a:extLst>
            </p:cNvPr>
            <p:cNvCxnSpPr>
              <a:cxnSpLocks/>
              <a:endCxn id="26" idx="4"/>
            </p:cNvCxnSpPr>
            <p:nvPr/>
          </p:nvCxnSpPr>
          <p:spPr>
            <a:xfrm flipV="1">
              <a:off x="9966713" y="4187645"/>
              <a:ext cx="569557" cy="673806"/>
            </a:xfrm>
            <a:prstGeom prst="straightConnector1">
              <a:avLst/>
            </a:prstGeom>
            <a:ln>
              <a:headEnd type="triangle" w="lg" len="lg"/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24109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49851794-975A-4543-875A-B9CCE80E23E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51077" y="1185429"/>
                <a:ext cx="4884946" cy="629338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en-US" dirty="0"/>
                  <a:t>Does LTS satisfy </a:t>
                </a:r>
                <a14:m>
                  <m:oMath xmlns:m="http://schemas.openxmlformats.org/officeDocument/2006/math">
                    <m:r>
                      <a:rPr lang="en-US" b="1" i="0" dirty="0" smtClean="0">
                        <a:latin typeface="Cambria Math" panose="02040503050406030204" pitchFamily="18" charset="0"/>
                      </a:rPr>
                      <m:t>𝐀𝐆</m:t>
                    </m:r>
                    <m:r>
                      <a:rPr lang="en-US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0" dirty="0" smtClean="0">
                        <a:latin typeface="Cambria Math" panose="02040503050406030204" pitchFamily="18" charset="0"/>
                      </a:rPr>
                      <m:t>𝐀𝐅</m:t>
                    </m:r>
                    <m:r>
                      <a:rPr lang="en-US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?</a:t>
                </a:r>
              </a:p>
              <a:p>
                <a:pPr lvl="1"/>
                <a:r>
                  <a:rPr lang="en-US" dirty="0"/>
                  <a:t>No!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49851794-975A-4543-875A-B9CCE80E23E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1077" y="1185429"/>
                <a:ext cx="4884946" cy="629338"/>
              </a:xfrm>
              <a:blipFill>
                <a:blip r:embed="rId2"/>
                <a:stretch>
                  <a:fillRect l="-748" t="-21154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4D013ED-7AED-4BE9-94E1-CE07D02251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2B47DE-0386-4888-986C-0BACB248D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77B2174-58E9-4754-83C7-6AFBBFAF3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CTL satisfaction by a LTS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92D2E7E3-DC3A-4C46-8203-77235B465169}"/>
              </a:ext>
            </a:extLst>
          </p:cNvPr>
          <p:cNvGrpSpPr/>
          <p:nvPr/>
        </p:nvGrpSpPr>
        <p:grpSpPr>
          <a:xfrm>
            <a:off x="6361329" y="1707801"/>
            <a:ext cx="4545055" cy="3999749"/>
            <a:chOff x="6361329" y="1707801"/>
            <a:chExt cx="4545055" cy="399974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01E6BA19-8CC3-4C88-88EE-398C34DD62D5}"/>
                    </a:ext>
                  </a:extLst>
                </p:cNvPr>
                <p:cNvSpPr/>
                <p:nvPr/>
              </p:nvSpPr>
              <p:spPr>
                <a:xfrm>
                  <a:off x="6751647" y="2085795"/>
                  <a:ext cx="740229" cy="707573"/>
                </a:xfrm>
                <a:prstGeom prst="ellipse">
                  <a:avLst/>
                </a:prstGeom>
                <a:ln>
                  <a:tailEnd w="lg" len="lg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01E6BA19-8CC3-4C88-88EE-398C34DD62D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51647" y="2085795"/>
                  <a:ext cx="740229" cy="707573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tailEnd w="lg" len="lg"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Oval 6">
                  <a:extLst>
                    <a:ext uri="{FF2B5EF4-FFF2-40B4-BE49-F238E27FC236}">
                      <a16:creationId xmlns:a16="http://schemas.microsoft.com/office/drawing/2014/main" id="{B4C18738-9D84-4A63-90D9-5C453B45AE78}"/>
                    </a:ext>
                  </a:extLst>
                </p:cNvPr>
                <p:cNvSpPr/>
                <p:nvPr/>
              </p:nvSpPr>
              <p:spPr>
                <a:xfrm>
                  <a:off x="6751647" y="3688453"/>
                  <a:ext cx="740229" cy="707573"/>
                </a:xfrm>
                <a:prstGeom prst="ellipse">
                  <a:avLst/>
                </a:prstGeom>
                <a:ln>
                  <a:tailEnd w="lg" len="lg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7" name="Oval 6">
                  <a:extLst>
                    <a:ext uri="{FF2B5EF4-FFF2-40B4-BE49-F238E27FC236}">
                      <a16:creationId xmlns:a16="http://schemas.microsoft.com/office/drawing/2014/main" id="{B4C18738-9D84-4A63-90D9-5C453B45AE7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51647" y="3688453"/>
                  <a:ext cx="740229" cy="707573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tailEnd w="lg" len="lg"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950845E5-A490-4E4A-B822-400377A543E1}"/>
                    </a:ext>
                  </a:extLst>
                </p:cNvPr>
                <p:cNvSpPr/>
                <p:nvPr/>
              </p:nvSpPr>
              <p:spPr>
                <a:xfrm>
                  <a:off x="8493359" y="3688454"/>
                  <a:ext cx="740229" cy="707573"/>
                </a:xfrm>
                <a:prstGeom prst="ellipse">
                  <a:avLst/>
                </a:prstGeom>
                <a:ln>
                  <a:tailEnd w="lg" len="lg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950845E5-A490-4E4A-B822-400377A543E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93359" y="3688454"/>
                  <a:ext cx="740229" cy="707573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tailEnd w="lg" len="lg"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Oval 8">
                  <a:extLst>
                    <a:ext uri="{FF2B5EF4-FFF2-40B4-BE49-F238E27FC236}">
                      <a16:creationId xmlns:a16="http://schemas.microsoft.com/office/drawing/2014/main" id="{4A265A5E-D8BA-45BA-A63C-5AF4E6B2EA5E}"/>
                    </a:ext>
                  </a:extLst>
                </p:cNvPr>
                <p:cNvSpPr/>
                <p:nvPr/>
              </p:nvSpPr>
              <p:spPr>
                <a:xfrm>
                  <a:off x="8493360" y="2085796"/>
                  <a:ext cx="740229" cy="707573"/>
                </a:xfrm>
                <a:prstGeom prst="ellipse">
                  <a:avLst/>
                </a:prstGeom>
                <a:ln>
                  <a:tailEnd w="lg" len="lg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9" name="Oval 8">
                  <a:extLst>
                    <a:ext uri="{FF2B5EF4-FFF2-40B4-BE49-F238E27FC236}">
                      <a16:creationId xmlns:a16="http://schemas.microsoft.com/office/drawing/2014/main" id="{4A265A5E-D8BA-45BA-A63C-5AF4E6B2EA5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93360" y="2085796"/>
                  <a:ext cx="740229" cy="707573"/>
                </a:xfrm>
                <a:prstGeom prst="ellipse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tailEnd w="lg" len="lg"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63050F7C-56A0-424C-85BB-E7F68CA83EED}"/>
                </a:ext>
              </a:extLst>
            </p:cNvPr>
            <p:cNvCxnSpPr>
              <a:cxnSpLocks/>
              <a:stCxn id="6" idx="6"/>
              <a:endCxn id="9" idx="2"/>
            </p:cNvCxnSpPr>
            <p:nvPr/>
          </p:nvCxnSpPr>
          <p:spPr>
            <a:xfrm>
              <a:off x="7491876" y="2439582"/>
              <a:ext cx="1001484" cy="1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FD71DECA-F802-4A36-ACBA-854E5248311B}"/>
                </a:ext>
              </a:extLst>
            </p:cNvPr>
            <p:cNvCxnSpPr>
              <a:cxnSpLocks/>
              <a:stCxn id="9" idx="4"/>
              <a:endCxn id="8" idx="0"/>
            </p:cNvCxnSpPr>
            <p:nvPr/>
          </p:nvCxnSpPr>
          <p:spPr>
            <a:xfrm flipH="1">
              <a:off x="8863474" y="2793369"/>
              <a:ext cx="1" cy="895085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0849DD32-DAFA-4FCF-8C8F-60788391EDF6}"/>
                </a:ext>
              </a:extLst>
            </p:cNvPr>
            <p:cNvCxnSpPr>
              <a:cxnSpLocks/>
              <a:stCxn id="8" idx="2"/>
              <a:endCxn id="7" idx="6"/>
            </p:cNvCxnSpPr>
            <p:nvPr/>
          </p:nvCxnSpPr>
          <p:spPr>
            <a:xfrm flipH="1" flipV="1">
              <a:off x="7491876" y="4042240"/>
              <a:ext cx="1001483" cy="1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C664E3AB-7BB6-4B12-B58E-53D24C8A61F6}"/>
                </a:ext>
              </a:extLst>
            </p:cNvPr>
            <p:cNvCxnSpPr>
              <a:cxnSpLocks/>
              <a:stCxn id="8" idx="5"/>
            </p:cNvCxnSpPr>
            <p:nvPr/>
          </p:nvCxnSpPr>
          <p:spPr>
            <a:xfrm>
              <a:off x="9125184" y="4292405"/>
              <a:ext cx="293011" cy="394756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939860BB-D6C2-4EF2-8040-B2B455D0F08B}"/>
                </a:ext>
              </a:extLst>
            </p:cNvPr>
            <p:cNvCxnSpPr>
              <a:cxnSpLocks/>
              <a:stCxn id="7" idx="0"/>
              <a:endCxn id="6" idx="4"/>
            </p:cNvCxnSpPr>
            <p:nvPr/>
          </p:nvCxnSpPr>
          <p:spPr>
            <a:xfrm flipV="1">
              <a:off x="7121762" y="2793368"/>
              <a:ext cx="0" cy="895085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7A068665-DC51-4CDD-9D42-45783FA00BB4}"/>
                    </a:ext>
                  </a:extLst>
                </p:cNvPr>
                <p:cNvSpPr txBox="1"/>
                <p:nvPr/>
              </p:nvSpPr>
              <p:spPr>
                <a:xfrm>
                  <a:off x="9419389" y="5338218"/>
                  <a:ext cx="36862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7A068665-DC51-4CDD-9D42-45783FA00B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19389" y="5338218"/>
                  <a:ext cx="368626" cy="369332"/>
                </a:xfrm>
                <a:prstGeom prst="rect">
                  <a:avLst/>
                </a:prstGeom>
                <a:blipFill>
                  <a:blip r:embed="rId7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DAA87B0E-D926-4453-BE61-DC175C5582E7}"/>
                    </a:ext>
                  </a:extLst>
                </p:cNvPr>
                <p:cNvSpPr/>
                <p:nvPr/>
              </p:nvSpPr>
              <p:spPr>
                <a:xfrm>
                  <a:off x="9233588" y="4646191"/>
                  <a:ext cx="740229" cy="707573"/>
                </a:xfrm>
                <a:prstGeom prst="ellipse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tailEnd w="lg" len="lg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DAA87B0E-D926-4453-BE61-DC175C5582E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33588" y="4646191"/>
                  <a:ext cx="740229" cy="707573"/>
                </a:xfrm>
                <a:prstGeom prst="ellipse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tailEnd w="lg" len="lg"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D83D1F22-36B0-4F90-A9C3-4E999DAD15C1}"/>
                    </a:ext>
                  </a:extLst>
                </p:cNvPr>
                <p:cNvSpPr/>
                <p:nvPr/>
              </p:nvSpPr>
              <p:spPr>
                <a:xfrm>
                  <a:off x="10166155" y="3480072"/>
                  <a:ext cx="740229" cy="707573"/>
                </a:xfrm>
                <a:prstGeom prst="ellipse">
                  <a:avLst/>
                </a:prstGeom>
                <a:ln>
                  <a:tailEnd w="lg" len="lg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D83D1F22-36B0-4F90-A9C3-4E999DAD15C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66155" y="3480072"/>
                  <a:ext cx="740229" cy="707573"/>
                </a:xfrm>
                <a:prstGeom prst="ellipse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>
                  <a:tailEnd w="lg" len="lg"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1AFCAEAE-D9D2-4AEB-B6A0-4B6FE96177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82106" y="4094051"/>
              <a:ext cx="487740" cy="59311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93FF1C42-D4B4-4D92-B688-AA4BA7863374}"/>
                </a:ext>
              </a:extLst>
            </p:cNvPr>
            <p:cNvCxnSpPr>
              <a:cxnSpLocks/>
              <a:endCxn id="6" idx="1"/>
            </p:cNvCxnSpPr>
            <p:nvPr/>
          </p:nvCxnSpPr>
          <p:spPr>
            <a:xfrm>
              <a:off x="6361329" y="1707801"/>
              <a:ext cx="498722" cy="481616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95CD0D8E-43BC-4558-AD2A-342408D8FA00}"/>
                </a:ext>
              </a:extLst>
            </p:cNvPr>
            <p:cNvCxnSpPr>
              <a:cxnSpLocks/>
              <a:endCxn id="26" idx="4"/>
            </p:cNvCxnSpPr>
            <p:nvPr/>
          </p:nvCxnSpPr>
          <p:spPr>
            <a:xfrm flipV="1">
              <a:off x="9966713" y="4187645"/>
              <a:ext cx="569557" cy="673806"/>
            </a:xfrm>
            <a:prstGeom prst="straightConnector1">
              <a:avLst/>
            </a:prstGeom>
            <a:ln>
              <a:headEnd type="triangle" w="lg" len="lg"/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4E1D6100-3F3E-4660-90FD-136E4A45885D}"/>
                  </a:ext>
                </a:extLst>
              </p:cNvPr>
              <p:cNvSpPr/>
              <p:nvPr/>
            </p:nvSpPr>
            <p:spPr>
              <a:xfrm>
                <a:off x="2977790" y="2008739"/>
                <a:ext cx="226433" cy="229727"/>
              </a:xfrm>
              <a:prstGeom prst="ellipse">
                <a:avLst/>
              </a:prstGeom>
              <a:ln>
                <a:tailEnd w="lg" len="lg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4E1D6100-3F3E-4660-90FD-136E4A4588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7790" y="2008739"/>
                <a:ext cx="226433" cy="229727"/>
              </a:xfrm>
              <a:prstGeom prst="ellipse">
                <a:avLst/>
              </a:prstGeom>
              <a:blipFill>
                <a:blip r:embed="rId10"/>
                <a:stretch>
                  <a:fillRect l="-2500"/>
                </a:stretch>
              </a:blipFill>
              <a:ln>
                <a:tailEnd w="lg" len="lg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1B25367C-5A9A-4CD0-AFA8-2129FE1F9A83}"/>
                  </a:ext>
                </a:extLst>
              </p:cNvPr>
              <p:cNvSpPr/>
              <p:nvPr/>
            </p:nvSpPr>
            <p:spPr>
              <a:xfrm>
                <a:off x="2978985" y="2392271"/>
                <a:ext cx="226433" cy="229727"/>
              </a:xfrm>
              <a:prstGeom prst="ellipse">
                <a:avLst/>
              </a:prstGeom>
              <a:ln>
                <a:tailEnd w="lg" len="lg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1B25367C-5A9A-4CD0-AFA8-2129FE1F9A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8985" y="2392271"/>
                <a:ext cx="226433" cy="229727"/>
              </a:xfrm>
              <a:prstGeom prst="ellipse">
                <a:avLst/>
              </a:prstGeom>
              <a:blipFill>
                <a:blip r:embed="rId11"/>
                <a:stretch>
                  <a:fillRect l="-2564"/>
                </a:stretch>
              </a:blipFill>
              <a:ln>
                <a:tailEnd w="lg" len="lg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D948E3A4-27BE-4802-B74B-8B5FD7D80BDB}"/>
                  </a:ext>
                </a:extLst>
              </p:cNvPr>
              <p:cNvSpPr/>
              <p:nvPr/>
            </p:nvSpPr>
            <p:spPr>
              <a:xfrm>
                <a:off x="2977790" y="2775803"/>
                <a:ext cx="226433" cy="229727"/>
              </a:xfrm>
              <a:prstGeom prst="ellipse">
                <a:avLst/>
              </a:prstGeom>
              <a:ln>
                <a:tailEnd w="lg" len="lg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D948E3A4-27BE-4802-B74B-8B5FD7D80B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7790" y="2775803"/>
                <a:ext cx="226433" cy="229727"/>
              </a:xfrm>
              <a:prstGeom prst="ellipse">
                <a:avLst/>
              </a:prstGeom>
              <a:blipFill>
                <a:blip r:embed="rId12"/>
                <a:stretch>
                  <a:fillRect l="-2500"/>
                </a:stretch>
              </a:blipFill>
              <a:ln>
                <a:tailEnd w="lg" len="lg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A1AE3592-BA38-47EE-B415-12FD95E5BA65}"/>
                  </a:ext>
                </a:extLst>
              </p:cNvPr>
              <p:cNvSpPr/>
              <p:nvPr/>
            </p:nvSpPr>
            <p:spPr>
              <a:xfrm>
                <a:off x="2977790" y="3127453"/>
                <a:ext cx="226433" cy="229727"/>
              </a:xfrm>
              <a:prstGeom prst="ellipse">
                <a:avLst/>
              </a:prstGeom>
              <a:ln>
                <a:tailEnd w="lg" len="lg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A1AE3592-BA38-47EE-B415-12FD95E5BA6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7790" y="3127453"/>
                <a:ext cx="226433" cy="229727"/>
              </a:xfrm>
              <a:prstGeom prst="ellipse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tailEnd w="lg" len="lg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65E29768-4715-454F-869D-B61E9D79BAF4}"/>
                  </a:ext>
                </a:extLst>
              </p:cNvPr>
              <p:cNvSpPr/>
              <p:nvPr/>
            </p:nvSpPr>
            <p:spPr>
              <a:xfrm>
                <a:off x="2977790" y="3536241"/>
                <a:ext cx="226433" cy="229727"/>
              </a:xfrm>
              <a:prstGeom prst="ellipse">
                <a:avLst/>
              </a:prstGeom>
              <a:ln>
                <a:tailEnd w="lg" len="lg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65E29768-4715-454F-869D-B61E9D79BA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7790" y="3536241"/>
                <a:ext cx="226433" cy="229727"/>
              </a:xfrm>
              <a:prstGeom prst="ellipse">
                <a:avLst/>
              </a:prstGeom>
              <a:blipFill>
                <a:blip r:embed="rId14"/>
                <a:stretch>
                  <a:fillRect l="-2500"/>
                </a:stretch>
              </a:blipFill>
              <a:ln>
                <a:tailEnd w="lg" len="lg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793D5589-2030-4986-9859-D51620C93B45}"/>
                  </a:ext>
                </a:extLst>
              </p:cNvPr>
              <p:cNvSpPr/>
              <p:nvPr/>
            </p:nvSpPr>
            <p:spPr>
              <a:xfrm>
                <a:off x="3411966" y="3126046"/>
                <a:ext cx="226433" cy="229727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tailEnd w="lg" len="lg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793D5589-2030-4986-9859-D51620C93B4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1966" y="3126046"/>
                <a:ext cx="226433" cy="229727"/>
              </a:xfrm>
              <a:prstGeom prst="ellipse">
                <a:avLst/>
              </a:prstGeom>
              <a:blipFill>
                <a:blip r:embed="rId15"/>
                <a:stretch>
                  <a:fillRect l="-2564"/>
                </a:stretch>
              </a:blipFill>
              <a:ln>
                <a:tailEnd w="lg" len="lg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CAD152E6-38EE-46D2-B0F9-24F41B07C3C2}"/>
                  </a:ext>
                </a:extLst>
              </p:cNvPr>
              <p:cNvSpPr/>
              <p:nvPr/>
            </p:nvSpPr>
            <p:spPr>
              <a:xfrm>
                <a:off x="2977790" y="3913656"/>
                <a:ext cx="226433" cy="229727"/>
              </a:xfrm>
              <a:prstGeom prst="ellipse">
                <a:avLst/>
              </a:prstGeom>
              <a:ln>
                <a:tailEnd w="lg" len="lg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CAD152E6-38EE-46D2-B0F9-24F41B07C3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7790" y="3913656"/>
                <a:ext cx="226433" cy="229727"/>
              </a:xfrm>
              <a:prstGeom prst="ellipse">
                <a:avLst/>
              </a:prstGeom>
              <a:blipFill>
                <a:blip r:embed="rId16"/>
                <a:stretch>
                  <a:fillRect l="-2500"/>
                </a:stretch>
              </a:blipFill>
              <a:ln>
                <a:tailEnd w="lg" len="lg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87C5F142-ABC2-4D75-B201-0A3AA45413DB}"/>
                  </a:ext>
                </a:extLst>
              </p:cNvPr>
              <p:cNvSpPr/>
              <p:nvPr/>
            </p:nvSpPr>
            <p:spPr>
              <a:xfrm>
                <a:off x="2977790" y="4267309"/>
                <a:ext cx="226433" cy="229727"/>
              </a:xfrm>
              <a:prstGeom prst="ellipse">
                <a:avLst/>
              </a:prstGeom>
              <a:ln>
                <a:tailEnd w="lg" len="lg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87C5F142-ABC2-4D75-B201-0A3AA45413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7790" y="4267309"/>
                <a:ext cx="226433" cy="229727"/>
              </a:xfrm>
              <a:prstGeom prst="ellipse">
                <a:avLst/>
              </a:prstGeom>
              <a:blipFill>
                <a:blip r:embed="rId12"/>
                <a:stretch>
                  <a:fillRect l="-2500"/>
                </a:stretch>
              </a:blipFill>
              <a:ln>
                <a:tailEnd w="lg" len="lg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6022B978-20FF-4607-B3BD-2347F9170007}"/>
                  </a:ext>
                </a:extLst>
              </p:cNvPr>
              <p:cNvSpPr/>
              <p:nvPr/>
            </p:nvSpPr>
            <p:spPr>
              <a:xfrm>
                <a:off x="2977790" y="4618959"/>
                <a:ext cx="226433" cy="229727"/>
              </a:xfrm>
              <a:prstGeom prst="ellipse">
                <a:avLst/>
              </a:prstGeom>
              <a:ln>
                <a:tailEnd w="lg" len="lg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6022B978-20FF-4607-B3BD-2347F91700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7790" y="4618959"/>
                <a:ext cx="226433" cy="229727"/>
              </a:xfrm>
              <a:prstGeom prst="ellipse">
                <a:avLst/>
              </a:prstGeom>
              <a:blipFill>
                <a:blip r:embed="rId17"/>
                <a:stretch>
                  <a:fillRect/>
                </a:stretch>
              </a:blipFill>
              <a:ln>
                <a:tailEnd w="lg" len="lg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0A533D5E-C07B-4A87-BBCB-5F4D2C3EA4B9}"/>
                  </a:ext>
                </a:extLst>
              </p:cNvPr>
              <p:cNvSpPr/>
              <p:nvPr/>
            </p:nvSpPr>
            <p:spPr>
              <a:xfrm>
                <a:off x="2977790" y="5027747"/>
                <a:ext cx="226433" cy="229727"/>
              </a:xfrm>
              <a:prstGeom prst="ellipse">
                <a:avLst/>
              </a:prstGeom>
              <a:ln>
                <a:tailEnd w="lg" len="lg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0A533D5E-C07B-4A87-BBCB-5F4D2C3EA4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7790" y="5027747"/>
                <a:ext cx="226433" cy="229727"/>
              </a:xfrm>
              <a:prstGeom prst="ellipse">
                <a:avLst/>
              </a:prstGeom>
              <a:blipFill>
                <a:blip r:embed="rId18"/>
                <a:stretch>
                  <a:fillRect l="-2500"/>
                </a:stretch>
              </a:blipFill>
              <a:ln>
                <a:tailEnd w="lg" len="lg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01C4DA99-438D-45BB-862D-D4A802AEE8B6}"/>
                  </a:ext>
                </a:extLst>
              </p:cNvPr>
              <p:cNvSpPr/>
              <p:nvPr/>
            </p:nvSpPr>
            <p:spPr>
              <a:xfrm>
                <a:off x="3388830" y="4618958"/>
                <a:ext cx="226433" cy="229728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tailEnd w="lg" len="lg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01C4DA99-438D-45BB-862D-D4A802AEE8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8830" y="4618958"/>
                <a:ext cx="226433" cy="229728"/>
              </a:xfrm>
              <a:prstGeom prst="ellipse">
                <a:avLst/>
              </a:prstGeom>
              <a:blipFill>
                <a:blip r:embed="rId15"/>
                <a:stretch>
                  <a:fillRect l="-2564"/>
                </a:stretch>
              </a:blipFill>
              <a:ln>
                <a:tailEnd w="lg" len="lg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7C25A32A-33DB-4BEF-AC75-D06DA7248FB9}"/>
                  </a:ext>
                </a:extLst>
              </p:cNvPr>
              <p:cNvSpPr/>
              <p:nvPr/>
            </p:nvSpPr>
            <p:spPr>
              <a:xfrm>
                <a:off x="4169605" y="3113646"/>
                <a:ext cx="226433" cy="229727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tailEnd w="lg" len="lg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7C25A32A-33DB-4BEF-AC75-D06DA7248F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9605" y="3113646"/>
                <a:ext cx="226433" cy="229727"/>
              </a:xfrm>
              <a:prstGeom prst="ellipse">
                <a:avLst/>
              </a:prstGeom>
              <a:blipFill>
                <a:blip r:embed="rId15"/>
                <a:stretch>
                  <a:fillRect l="-2564"/>
                </a:stretch>
              </a:blipFill>
              <a:ln>
                <a:tailEnd w="lg" len="lg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234C9F29-E72F-47DC-8802-91384D8BCC76}"/>
                  </a:ext>
                </a:extLst>
              </p:cNvPr>
              <p:cNvSpPr/>
              <p:nvPr/>
            </p:nvSpPr>
            <p:spPr>
              <a:xfrm>
                <a:off x="3790785" y="3126046"/>
                <a:ext cx="226433" cy="229727"/>
              </a:xfrm>
              <a:prstGeom prst="ellipse">
                <a:avLst/>
              </a:prstGeom>
              <a:noFill/>
              <a:ln>
                <a:tailEnd w="lg" len="lg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234C9F29-E72F-47DC-8802-91384D8BCC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0785" y="3126046"/>
                <a:ext cx="226433" cy="229727"/>
              </a:xfrm>
              <a:prstGeom prst="ellipse">
                <a:avLst/>
              </a:prstGeom>
              <a:blipFill>
                <a:blip r:embed="rId19"/>
                <a:stretch>
                  <a:fillRect l="-2564"/>
                </a:stretch>
              </a:blipFill>
              <a:ln>
                <a:tailEnd w="lg" len="lg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C4DE3180-662B-4FBD-9D9B-1BA804E06C4D}"/>
                  </a:ext>
                </a:extLst>
              </p:cNvPr>
              <p:cNvSpPr/>
              <p:nvPr/>
            </p:nvSpPr>
            <p:spPr>
              <a:xfrm>
                <a:off x="4897138" y="3101246"/>
                <a:ext cx="226433" cy="229727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tailEnd w="lg" len="lg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C4DE3180-662B-4FBD-9D9B-1BA804E06C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7138" y="3101246"/>
                <a:ext cx="226433" cy="229727"/>
              </a:xfrm>
              <a:prstGeom prst="ellipse">
                <a:avLst/>
              </a:prstGeom>
              <a:blipFill>
                <a:blip r:embed="rId20"/>
                <a:stretch>
                  <a:fillRect l="-2564"/>
                </a:stretch>
              </a:blipFill>
              <a:ln>
                <a:tailEnd w="lg" len="lg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98CB6D21-80AD-448E-A00A-1E66381308A3}"/>
                  </a:ext>
                </a:extLst>
              </p:cNvPr>
              <p:cNvSpPr/>
              <p:nvPr/>
            </p:nvSpPr>
            <p:spPr>
              <a:xfrm>
                <a:off x="4518318" y="3113646"/>
                <a:ext cx="226433" cy="229727"/>
              </a:xfrm>
              <a:prstGeom prst="ellipse">
                <a:avLst/>
              </a:prstGeom>
              <a:noFill/>
              <a:ln>
                <a:tailEnd w="lg" len="lg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98CB6D21-80AD-448E-A00A-1E66381308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8318" y="3113646"/>
                <a:ext cx="226433" cy="229727"/>
              </a:xfrm>
              <a:prstGeom prst="ellipse">
                <a:avLst/>
              </a:prstGeom>
              <a:blipFill>
                <a:blip r:embed="rId21"/>
                <a:stretch>
                  <a:fillRect l="-2564"/>
                </a:stretch>
              </a:blipFill>
              <a:ln>
                <a:tailEnd w="lg" len="lg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B4B9A6B9-48DB-400A-9111-CDD933AEE5C2}"/>
                  </a:ext>
                </a:extLst>
              </p:cNvPr>
              <p:cNvSpPr/>
              <p:nvPr/>
            </p:nvSpPr>
            <p:spPr>
              <a:xfrm>
                <a:off x="4169605" y="4594552"/>
                <a:ext cx="226433" cy="229727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tailEnd w="lg" len="lg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B4B9A6B9-48DB-400A-9111-CDD933AEE5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9605" y="4594552"/>
                <a:ext cx="226433" cy="229727"/>
              </a:xfrm>
              <a:prstGeom prst="ellipse">
                <a:avLst/>
              </a:prstGeom>
              <a:blipFill>
                <a:blip r:embed="rId15"/>
                <a:stretch>
                  <a:fillRect l="-2564"/>
                </a:stretch>
              </a:blipFill>
              <a:ln>
                <a:tailEnd w="lg" len="lg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4CDA34D9-61D0-45C3-806D-092468061727}"/>
                  </a:ext>
                </a:extLst>
              </p:cNvPr>
              <p:cNvSpPr/>
              <p:nvPr/>
            </p:nvSpPr>
            <p:spPr>
              <a:xfrm>
                <a:off x="3790785" y="4606952"/>
                <a:ext cx="226433" cy="229727"/>
              </a:xfrm>
              <a:prstGeom prst="ellipse">
                <a:avLst/>
              </a:prstGeom>
              <a:noFill/>
              <a:ln>
                <a:tailEnd w="lg" len="lg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4CDA34D9-61D0-45C3-806D-0924680617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0785" y="4606952"/>
                <a:ext cx="226433" cy="229727"/>
              </a:xfrm>
              <a:prstGeom prst="ellipse">
                <a:avLst/>
              </a:prstGeom>
              <a:blipFill>
                <a:blip r:embed="rId19"/>
                <a:stretch>
                  <a:fillRect l="-2564"/>
                </a:stretch>
              </a:blipFill>
              <a:ln>
                <a:tailEnd w="lg" len="lg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4453D3DA-0E52-47A9-BAAD-46C064D9DCCF}"/>
                  </a:ext>
                </a:extLst>
              </p:cNvPr>
              <p:cNvSpPr/>
              <p:nvPr/>
            </p:nvSpPr>
            <p:spPr>
              <a:xfrm>
                <a:off x="4944008" y="4582152"/>
                <a:ext cx="226433" cy="229727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tailEnd w="lg" len="lg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4453D3DA-0E52-47A9-BAAD-46C064D9DC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4008" y="4582152"/>
                <a:ext cx="226433" cy="229727"/>
              </a:xfrm>
              <a:prstGeom prst="ellipse">
                <a:avLst/>
              </a:prstGeom>
              <a:blipFill>
                <a:blip r:embed="rId15"/>
                <a:stretch>
                  <a:fillRect l="-2564"/>
                </a:stretch>
              </a:blipFill>
              <a:ln>
                <a:tailEnd w="lg" len="lg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1729BC04-6360-424E-9D1F-AAAE9ECDA148}"/>
                  </a:ext>
                </a:extLst>
              </p:cNvPr>
              <p:cNvSpPr/>
              <p:nvPr/>
            </p:nvSpPr>
            <p:spPr>
              <a:xfrm>
                <a:off x="4565188" y="4594552"/>
                <a:ext cx="226433" cy="229727"/>
              </a:xfrm>
              <a:prstGeom prst="ellipse">
                <a:avLst/>
              </a:prstGeom>
              <a:noFill/>
              <a:ln>
                <a:tailEnd w="lg" len="lg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1729BC04-6360-424E-9D1F-AAAE9ECDA1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5188" y="4594552"/>
                <a:ext cx="226433" cy="229727"/>
              </a:xfrm>
              <a:prstGeom prst="ellipse">
                <a:avLst/>
              </a:prstGeom>
              <a:blipFill>
                <a:blip r:embed="rId19"/>
                <a:stretch>
                  <a:fillRect l="-2564"/>
                </a:stretch>
              </a:blipFill>
              <a:ln>
                <a:tailEnd w="lg" len="lg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5CBD44D0-08DC-4068-AD17-C8CBE4D0B58F}"/>
              </a:ext>
            </a:extLst>
          </p:cNvPr>
          <p:cNvCxnSpPr/>
          <p:nvPr/>
        </p:nvCxnSpPr>
        <p:spPr>
          <a:xfrm>
            <a:off x="2848455" y="2185650"/>
            <a:ext cx="0" cy="1499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564EB2C3-1C64-49D8-940F-8041E292232E}"/>
              </a:ext>
            </a:extLst>
          </p:cNvPr>
          <p:cNvCxnSpPr>
            <a:cxnSpLocks/>
          </p:cNvCxnSpPr>
          <p:nvPr/>
        </p:nvCxnSpPr>
        <p:spPr>
          <a:xfrm flipV="1">
            <a:off x="3322101" y="4472496"/>
            <a:ext cx="1992232" cy="48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79C81D93-E410-408C-98EE-D9521C3791CE}"/>
              </a:ext>
            </a:extLst>
          </p:cNvPr>
          <p:cNvCxnSpPr>
            <a:cxnSpLocks/>
          </p:cNvCxnSpPr>
          <p:nvPr/>
        </p:nvCxnSpPr>
        <p:spPr>
          <a:xfrm flipV="1">
            <a:off x="3387819" y="3472548"/>
            <a:ext cx="1992232" cy="48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E0824137-8B27-4316-B5EB-2AC261E9FD82}"/>
                  </a:ext>
                </a:extLst>
              </p:cNvPr>
              <p:cNvSpPr txBox="1"/>
              <p:nvPr/>
            </p:nvSpPr>
            <p:spPr>
              <a:xfrm>
                <a:off x="828190" y="2560271"/>
                <a:ext cx="2089655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States along this path </a:t>
                </a:r>
                <a:r>
                  <a:rPr lang="en-US" b="1" dirty="0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do not </a:t>
                </a:r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satisfy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𝐀𝐅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𝑝</m:t>
                    </m:r>
                  </m:oMath>
                </a14:m>
                <a:endParaRPr lang="en-US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E0824137-8B27-4316-B5EB-2AC261E9FD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8190" y="2560271"/>
                <a:ext cx="2089655" cy="923330"/>
              </a:xfrm>
              <a:prstGeom prst="rect">
                <a:avLst/>
              </a:prstGeom>
              <a:blipFill>
                <a:blip r:embed="rId22"/>
                <a:stretch>
                  <a:fillRect l="-2624" t="-4636" r="-1749" b="-26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710EEE49-CF6D-42B5-9F89-907F0EB50DB9}"/>
                  </a:ext>
                </a:extLst>
              </p:cNvPr>
              <p:cNvSpPr txBox="1"/>
              <p:nvPr/>
            </p:nvSpPr>
            <p:spPr>
              <a:xfrm>
                <a:off x="3387819" y="3624125"/>
                <a:ext cx="208965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States along these paths satisfy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𝐀𝐅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𝑝</m:t>
                    </m:r>
                  </m:oMath>
                </a14:m>
                <a:endParaRPr lang="en-US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710EEE49-CF6D-42B5-9F89-907F0EB50D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7819" y="3624125"/>
                <a:ext cx="2089655" cy="646331"/>
              </a:xfrm>
              <a:prstGeom prst="rect">
                <a:avLst/>
              </a:prstGeom>
              <a:blipFill>
                <a:blip r:embed="rId23"/>
                <a:stretch>
                  <a:fillRect l="-2624" t="-6604" b="-132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997303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36641031-EA16-443A-9DEF-8D67AF5FC21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Duality: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¬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𝐀𝐗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≡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¬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𝜑</m:t>
                      </m:r>
                    </m:oMath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¬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𝐀𝐅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≡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¬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𝜑</m:t>
                      </m:r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¬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𝐀𝐆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≡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𝐄𝐅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¬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𝜑</m:t>
                      </m:r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¬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𝜑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≡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∧¬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</m:d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𝐖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¬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∧¬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</m:d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endParaRPr lang="en-US" b="1" dirty="0"/>
              </a:p>
              <a:p>
                <a:pPr marL="0" indent="0">
                  <a:buNone/>
                </a:pPr>
                <a:r>
                  <a:rPr lang="en-US" dirty="0"/>
                  <a:t>Distributivity: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1" i="0">
                          <a:latin typeface="Cambria Math" panose="02040503050406030204" pitchFamily="18" charset="0"/>
                        </a:rPr>
                        <m:t>𝐀𝐆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∧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𝐀𝐆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𝜑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∧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𝐀𝐆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𝜓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𝐄𝐅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∨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𝐄𝐅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𝜑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∨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𝐄𝐅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𝜓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b="1" dirty="0"/>
              </a:p>
              <a:p>
                <a:pPr marL="0" indent="0">
                  <a:buNone/>
                </a:pPr>
                <a:endParaRPr lang="en-US" b="1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36641031-EA16-443A-9DEF-8D67AF5FC21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38" t="-2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5E3D3DD-618C-4755-8F2F-991D55E39E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532E20-D89F-4C97-8659-DA8FDB192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85D2387-FA3B-4F4B-AE33-AB74C1B2D0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CTL equivalences</a:t>
            </a:r>
          </a:p>
        </p:txBody>
      </p:sp>
    </p:spTree>
    <p:extLst>
      <p:ext uri="{BB962C8B-B14F-4D97-AF65-F5344CB8AC3E}">
        <p14:creationId xmlns:p14="http://schemas.microsoft.com/office/powerpoint/2010/main" val="20319372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45A5E6E5-36E5-4072-8312-9058D7D607E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1" y="988141"/>
                <a:ext cx="11699087" cy="2116725"/>
              </a:xfrm>
            </p:spPr>
            <p:txBody>
              <a:bodyPr/>
              <a:lstStyle/>
              <a:p>
                <a:r>
                  <a:rPr lang="en-US" dirty="0"/>
                  <a:t>Does: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𝐀𝐅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∨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𝐀𝐅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𝐀𝐅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∨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?</m:t>
                    </m:r>
                  </m:oMath>
                </a14:m>
                <a:endParaRPr lang="en-US" dirty="0"/>
              </a:p>
              <a:p>
                <a:r>
                  <a:rPr lang="en-US" dirty="0"/>
                  <a:t>Yes</a:t>
                </a:r>
              </a:p>
              <a:p>
                <a:r>
                  <a:rPr lang="en-US" dirty="0"/>
                  <a:t>Does </a:t>
                </a:r>
                <a14:m>
                  <m:oMath xmlns:m="http://schemas.openxmlformats.org/officeDocument/2006/math">
                    <m:r>
                      <a:rPr lang="en-US" b="1">
                        <a:latin typeface="Cambria Math" panose="02040503050406030204" pitchFamily="18" charset="0"/>
                      </a:rPr>
                      <m:t>𝐀𝐅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𝜑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∨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⇒</m:t>
                    </m:r>
                    <m:r>
                      <a:rPr lang="en-US" b="1">
                        <a:latin typeface="Cambria Math" panose="02040503050406030204" pitchFamily="18" charset="0"/>
                      </a:rPr>
                      <m:t>𝐀𝐅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∨</m:t>
                    </m:r>
                    <m:r>
                      <a:rPr lang="en-US" b="1">
                        <a:latin typeface="Cambria Math" panose="02040503050406030204" pitchFamily="18" charset="0"/>
                      </a:rPr>
                      <m:t>𝐀𝐅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r>
                  <a:rPr lang="en-US" dirty="0"/>
                  <a:t>?</a:t>
                </a:r>
              </a:p>
              <a:p>
                <a:r>
                  <a:rPr lang="en-US" dirty="0"/>
                  <a:t>No!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45A5E6E5-36E5-4072-8312-9058D7D607E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1" y="988141"/>
                <a:ext cx="11699087" cy="2116725"/>
              </a:xfrm>
              <a:blipFill>
                <a:blip r:embed="rId2"/>
                <a:stretch>
                  <a:fillRect l="-521" t="-46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FC64D96-D4F1-4AEA-B35C-27675AD97B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5A4FEE-7657-4A6E-AFFD-BAD3DEBC3C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BDE6495-BB7D-4892-B405-BC5397BB97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relations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C38E3B1-53FD-492F-A7C5-C58CF79ED6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6166" y="3355671"/>
            <a:ext cx="3879589" cy="220076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1">
                <a:extLst>
                  <a:ext uri="{FF2B5EF4-FFF2-40B4-BE49-F238E27FC236}">
                    <a16:creationId xmlns:a16="http://schemas.microsoft.com/office/drawing/2014/main" id="{BB4A2F42-0724-42BF-A2ED-65363BD82F0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19277" y="3149377"/>
                <a:ext cx="6534522" cy="258950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200" indent="-4572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rgbClr val="FF9B9B"/>
                  </a:buClr>
                  <a:buSzPct val="80000"/>
                  <a:buFont typeface="Wingdings 3" panose="05040102010807070707" pitchFamily="18" charset="2"/>
                  <a:buChar char=""/>
                  <a:defRPr sz="2600" kern="120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defRPr>
                </a:lvl1pPr>
                <a:lvl2pPr marL="685800" indent="-27432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FFA3A3"/>
                  </a:buClr>
                  <a:buSzPct val="80000"/>
                  <a:buFont typeface="Wingdings 3" panose="05040102010807070707" pitchFamily="18" charset="2"/>
                  <a:buChar char=""/>
                  <a:defRPr sz="2400" kern="120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FF9797"/>
                  </a:buClr>
                  <a:buSzPct val="75000"/>
                  <a:buFont typeface="Wingdings 3" panose="05040102010807070707" pitchFamily="18" charset="2"/>
                  <a:buChar char=""/>
                  <a:defRPr sz="2000" kern="120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r>
                      <a:rPr lang="en-US" b="1" smtClean="0">
                        <a:latin typeface="Cambria Math" panose="02040503050406030204" pitchFamily="18" charset="0"/>
                      </a:rPr>
                      <m:t>𝐀𝐅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𝜑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∨</m:t>
                    </m:r>
                    <m:r>
                      <a:rPr lang="en-US" b="1" smtClean="0">
                        <a:latin typeface="Cambria Math" panose="02040503050406030204" pitchFamily="18" charset="0"/>
                      </a:rPr>
                      <m:t>𝐀𝐅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≢ </m:t>
                    </m:r>
                    <m:r>
                      <a:rPr lang="en-US" b="1" smtClean="0">
                        <a:latin typeface="Cambria Math" panose="02040503050406030204" pitchFamily="18" charset="0"/>
                      </a:rPr>
                      <m:t>𝐀𝐅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𝜑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∨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</m:d>
                    <m:r>
                      <a:rPr lang="en-US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r>
                  <a:rPr lang="en-US" dirty="0"/>
                  <a:t>Similarly,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𝐄𝐆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∧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𝐄𝐆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≢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𝐄𝐆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∧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8" name="Content Placeholder 1">
                <a:extLst>
                  <a:ext uri="{FF2B5EF4-FFF2-40B4-BE49-F238E27FC236}">
                    <a16:creationId xmlns:a16="http://schemas.microsoft.com/office/drawing/2014/main" id="{BB4A2F42-0724-42BF-A2ED-65363BD82F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9277" y="3149377"/>
                <a:ext cx="6534522" cy="2589507"/>
              </a:xfrm>
              <a:prstGeom prst="rect">
                <a:avLst/>
              </a:prstGeom>
              <a:blipFill>
                <a:blip r:embed="rId4"/>
                <a:stretch>
                  <a:fillRect l="-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32454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8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64A4C36-0900-463C-ABB2-CD2D3B7E41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CTL Syntax and Semantics</a:t>
            </a:r>
          </a:p>
          <a:p>
            <a:r>
              <a:rPr lang="en-US" dirty="0"/>
              <a:t>CTL Model Checking</a:t>
            </a:r>
          </a:p>
          <a:p>
            <a:r>
              <a:rPr lang="en-US" dirty="0"/>
              <a:t>CTL*</a:t>
            </a:r>
          </a:p>
          <a:p>
            <a:r>
              <a:rPr lang="en-US" dirty="0"/>
              <a:t>Basics of Lattice Theory and Fixpoint Computation</a:t>
            </a:r>
          </a:p>
          <a:p>
            <a:r>
              <a:rPr lang="en-US" dirty="0"/>
              <a:t>Mu-calculus</a:t>
            </a:r>
          </a:p>
          <a:p>
            <a:r>
              <a:rPr lang="en-US" dirty="0"/>
              <a:t>Tree Automata</a:t>
            </a:r>
          </a:p>
          <a:p>
            <a:pPr lvl="1"/>
            <a:r>
              <a:rPr lang="en-US" dirty="0"/>
              <a:t>Nondeterministic, Universal Tree Automata</a:t>
            </a:r>
          </a:p>
          <a:p>
            <a:pPr lvl="1"/>
            <a:r>
              <a:rPr lang="en-US" dirty="0"/>
              <a:t>Alternating Tree Automata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767A8BC-83B4-446D-872F-376AAD280A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7A0D78-5AC5-439B-B3E0-54D836BD9C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BAA3724-17CA-4775-9A1D-E05D4452D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24992311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C4930DF-5C3A-46FF-A240-FCC74E4CBFC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1" y="988142"/>
                <a:ext cx="11699087" cy="263534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Logics have the same expressive power if there is no LTS that satisfies formulas from one logic but not from the other (and vice versa)</a:t>
                </a:r>
              </a:p>
              <a:p>
                <a:r>
                  <a:rPr lang="en-US" dirty="0"/>
                  <a:t>LTL formulas implicitly mean “for all paths”</a:t>
                </a:r>
              </a:p>
              <a:p>
                <a:pPr lvl="1"/>
                <a:r>
                  <a:rPr lang="en-US" dirty="0"/>
                  <a:t>Maybe convert from CTL means remove all universal path quantifiers?</a:t>
                </a:r>
              </a:p>
              <a:p>
                <a:r>
                  <a:rPr lang="en-US" dirty="0"/>
                  <a:t>Are CTL formulas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𝐀𝐅𝐀𝐆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/>
                  <a:t> and LTL formula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𝐅𝐆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/>
                  <a:t> equivalent?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C4930DF-5C3A-46FF-A240-FCC74E4CBF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1" y="988142"/>
                <a:ext cx="11699087" cy="2635340"/>
              </a:xfrm>
              <a:blipFill>
                <a:blip r:embed="rId2"/>
                <a:stretch>
                  <a:fillRect l="-521" t="-3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56EA32-5B02-4719-9AB7-9E630D810F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F6CBDC-B68B-4E85-AE06-DBD16F5D55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EB75E60-6498-4DCA-9640-82D40E107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Expressiveness: CTL vs. LTL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0E26BB8-1FF4-4408-96CA-2677B7A5EF6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845" t="306" r="16025" b="-306"/>
          <a:stretch/>
        </p:blipFill>
        <p:spPr>
          <a:xfrm>
            <a:off x="166680" y="3306169"/>
            <a:ext cx="5655859" cy="22288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1">
                <a:extLst>
                  <a:ext uri="{FF2B5EF4-FFF2-40B4-BE49-F238E27FC236}">
                    <a16:creationId xmlns:a16="http://schemas.microsoft.com/office/drawing/2014/main" id="{D9252150-9640-4EB5-9AAE-CB643EC46C3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69463" y="3585767"/>
                <a:ext cx="2658531" cy="235991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200" indent="-4572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rgbClr val="FF9B9B"/>
                  </a:buClr>
                  <a:buSzPct val="80000"/>
                  <a:buFont typeface="Wingdings 3" panose="05040102010807070707" pitchFamily="18" charset="2"/>
                  <a:buChar char=""/>
                  <a:defRPr sz="2600" kern="120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defRPr>
                </a:lvl1pPr>
                <a:lvl2pPr marL="685800" indent="-27432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FFA3A3"/>
                  </a:buClr>
                  <a:buSzPct val="80000"/>
                  <a:buFont typeface="Wingdings 3" panose="05040102010807070707" pitchFamily="18" charset="2"/>
                  <a:buChar char=""/>
                  <a:defRPr sz="2400" kern="120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FF9797"/>
                  </a:buClr>
                  <a:buSzPct val="75000"/>
                  <a:buFont typeface="Wingdings 3" panose="05040102010807070707" pitchFamily="18" charset="2"/>
                  <a:buChar char=""/>
                  <a:defRPr sz="2000" kern="120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𝑇𝑆</m:t>
                    </m:r>
                    <m:groupChr>
                      <m:groupChrPr>
                        <m:chr m:val="⊨"/>
                        <m:vertJc m:val="bot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?</m:t>
                        </m:r>
                      </m:e>
                    </m:groupChr>
                    <m:r>
                      <a:rPr lang="en-US" b="1" i="0" smtClean="0">
                        <a:latin typeface="Cambria Math" panose="02040503050406030204" pitchFamily="18" charset="0"/>
                      </a:rPr>
                      <m:t>𝐅𝐆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Yes!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𝑇𝑆</m:t>
                    </m:r>
                    <m:groupChr>
                      <m:groupChrPr>
                        <m:chr m:val="⊨"/>
                        <m:vertJc m:val="bot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?</m:t>
                        </m:r>
                      </m:e>
                    </m:groupChr>
                    <m:r>
                      <a:rPr lang="en-US" b="1" i="0" smtClean="0">
                        <a:latin typeface="Cambria Math" panose="02040503050406030204" pitchFamily="18" charset="0"/>
                      </a:rPr>
                      <m:t>𝐀</m:t>
                    </m:r>
                    <m:r>
                      <a:rPr lang="en-US" b="1">
                        <a:latin typeface="Cambria Math" panose="02040503050406030204" pitchFamily="18" charset="0"/>
                      </a:rPr>
                      <m:t>𝐅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𝐀</m:t>
                    </m:r>
                    <m:r>
                      <a:rPr lang="en-US" b="1">
                        <a:latin typeface="Cambria Math" panose="02040503050406030204" pitchFamily="18" charset="0"/>
                      </a:rPr>
                      <m:t>𝐆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No!</a:t>
                </a:r>
                <a:endParaRPr lang="en-US" b="0" dirty="0"/>
              </a:p>
              <a:p>
                <a:pPr marL="0" indent="0">
                  <a:buNone/>
                </a:pPr>
                <a:endParaRPr lang="en-US" b="0" dirty="0"/>
              </a:p>
            </p:txBody>
          </p:sp>
        </mc:Choice>
        <mc:Fallback xmlns="">
          <p:sp>
            <p:nvSpPr>
              <p:cNvPr id="8" name="Content Placeholder 1">
                <a:extLst>
                  <a:ext uri="{FF2B5EF4-FFF2-40B4-BE49-F238E27FC236}">
                    <a16:creationId xmlns:a16="http://schemas.microsoft.com/office/drawing/2014/main" id="{D9252150-9640-4EB5-9AAE-CB643EC46C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9463" y="3585767"/>
                <a:ext cx="2658531" cy="235991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54850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94DB7B00-5F07-428B-A997-84117DA98F8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Similarly,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𝐀𝐅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∧</m:t>
                        </m:r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𝐀𝐗</m:t>
                        </m:r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i="1" dirty="0"/>
                  <a:t> </a:t>
                </a:r>
                <a:r>
                  <a:rPr lang="en-US" dirty="0"/>
                  <a:t>is not equivalent to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∧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94DB7B00-5F07-428B-A997-84117DA98F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1" t="-2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C127706-FD4B-4266-A7D7-1854579709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2C5D19-F8E5-4619-81C2-57813DD6B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1649F19-07E2-49AF-84F0-01186A86C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Expressiveness CTL vs. LTL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0AA20E-3E79-4784-91E4-4DA694F2A1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774" y="2153324"/>
            <a:ext cx="7339652" cy="325021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1">
                <a:extLst>
                  <a:ext uri="{FF2B5EF4-FFF2-40B4-BE49-F238E27FC236}">
                    <a16:creationId xmlns:a16="http://schemas.microsoft.com/office/drawing/2014/main" id="{4944E73F-A967-4144-AA1E-C65F1F09565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43190" y="2156131"/>
                <a:ext cx="4153065" cy="235991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200" indent="-4572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rgbClr val="FF9B9B"/>
                  </a:buClr>
                  <a:buSzPct val="80000"/>
                  <a:buFont typeface="Wingdings 3" panose="05040102010807070707" pitchFamily="18" charset="2"/>
                  <a:buChar char=""/>
                  <a:defRPr sz="2600" kern="120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defRPr>
                </a:lvl1pPr>
                <a:lvl2pPr marL="685800" indent="-27432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FFA3A3"/>
                  </a:buClr>
                  <a:buSzPct val="80000"/>
                  <a:buFont typeface="Wingdings 3" panose="05040102010807070707" pitchFamily="18" charset="2"/>
                  <a:buChar char=""/>
                  <a:defRPr sz="2400" kern="120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FF9797"/>
                  </a:buClr>
                  <a:buSzPct val="75000"/>
                  <a:buFont typeface="Wingdings 3" panose="05040102010807070707" pitchFamily="18" charset="2"/>
                  <a:buChar char=""/>
                  <a:defRPr sz="2000" kern="120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𝑇𝑆</m:t>
                    </m:r>
                    <m:groupChr>
                      <m:groupChrPr>
                        <m:chr m:val="⊨"/>
                        <m:vertJc m:val="bot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?</m:t>
                        </m:r>
                      </m:e>
                    </m:groupChr>
                    <m:r>
                      <a:rPr lang="en-US" b="1" i="0" smtClean="0">
                        <a:latin typeface="Cambria Math" panose="02040503050406030204" pitchFamily="18" charset="0"/>
                      </a:rPr>
                      <m:t>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∧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Yes!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𝑇𝑆</m:t>
                    </m:r>
                    <m:groupChr>
                      <m:groupChrPr>
                        <m:chr m:val="⊨"/>
                        <m:vertJc m:val="bot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?</m:t>
                        </m:r>
                      </m:e>
                    </m:groupChr>
                    <m:r>
                      <a:rPr lang="en-US" b="1" i="0" smtClean="0">
                        <a:latin typeface="Cambria Math" panose="02040503050406030204" pitchFamily="18" charset="0"/>
                      </a:rPr>
                      <m:t>𝐀</m:t>
                    </m:r>
                    <m:r>
                      <a:rPr lang="en-US" b="1">
                        <a:latin typeface="Cambria Math" panose="02040503050406030204" pitchFamily="18" charset="0"/>
                      </a:rPr>
                      <m:t>𝐅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∧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𝐀𝐗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No!</a:t>
                </a:r>
                <a:endParaRPr lang="en-US" b="0" dirty="0"/>
              </a:p>
              <a:p>
                <a:pPr marL="0" indent="0">
                  <a:buNone/>
                </a:pPr>
                <a:endParaRPr lang="en-US" b="0" dirty="0"/>
              </a:p>
            </p:txBody>
          </p:sp>
        </mc:Choice>
        <mc:Fallback xmlns="">
          <p:sp>
            <p:nvSpPr>
              <p:cNvPr id="8" name="Content Placeholder 1">
                <a:extLst>
                  <a:ext uri="{FF2B5EF4-FFF2-40B4-BE49-F238E27FC236}">
                    <a16:creationId xmlns:a16="http://schemas.microsoft.com/office/drawing/2014/main" id="{4944E73F-A967-4144-AA1E-C65F1F0956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3190" y="2156131"/>
                <a:ext cx="4153065" cy="235991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51924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59566C2E-FA5F-4103-BC93-2DC93C2E6FE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1" y="988141"/>
                <a:ext cx="11699087" cy="724653"/>
              </a:xfrm>
            </p:spPr>
            <p:txBody>
              <a:bodyPr/>
              <a:lstStyle/>
              <a:p>
                <a:r>
                  <a:rPr lang="en-US" dirty="0"/>
                  <a:t>Proof of why LTL cannot express </a:t>
                </a:r>
                <a14:m>
                  <m:oMath xmlns:m="http://schemas.openxmlformats.org/officeDocument/2006/math">
                    <m:r>
                      <a:rPr lang="en-US" b="1" i="0" dirty="0" smtClean="0">
                        <a:latin typeface="Cambria Math" panose="02040503050406030204" pitchFamily="18" charset="0"/>
                      </a:rPr>
                      <m:t>𝐀𝐆𝐄𝐅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59566C2E-FA5F-4103-BC93-2DC93C2E6FE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1" y="988141"/>
                <a:ext cx="11699087" cy="724653"/>
              </a:xfrm>
              <a:blipFill>
                <a:blip r:embed="rId2"/>
                <a:stretch>
                  <a:fillRect l="-521" t="-134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1D487B5-6E52-4F01-9D9D-EA88795343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1C4592-33EE-4C51-AABC-7C4EF26A0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43533DA-D218-4095-B7CA-D57C4C34B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Expressiveness CTL vs. LTL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5432A28-6FAB-489B-92AD-DEEA74FD5A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592" y="1817678"/>
            <a:ext cx="2593266" cy="123839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1">
                <a:extLst>
                  <a:ext uri="{FF2B5EF4-FFF2-40B4-BE49-F238E27FC236}">
                    <a16:creationId xmlns:a16="http://schemas.microsoft.com/office/drawing/2014/main" id="{018228FF-CB1C-416E-9EA8-0372719BABA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42914" y="3064391"/>
                <a:ext cx="1270883" cy="72465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200" indent="-4572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rgbClr val="FF9B9B"/>
                  </a:buClr>
                  <a:buSzPct val="80000"/>
                  <a:buFont typeface="Wingdings 3" panose="05040102010807070707" pitchFamily="18" charset="2"/>
                  <a:buChar char=""/>
                  <a:defRPr sz="2600" kern="120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defRPr>
                </a:lvl1pPr>
                <a:lvl2pPr marL="685800" indent="-27432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FFA3A3"/>
                  </a:buClr>
                  <a:buSzPct val="80000"/>
                  <a:buFont typeface="Wingdings 3" panose="05040102010807070707" pitchFamily="18" charset="2"/>
                  <a:buChar char=""/>
                  <a:defRPr sz="2400" kern="120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FF9797"/>
                  </a:buClr>
                  <a:buSzPct val="75000"/>
                  <a:buFont typeface="Wingdings 3" panose="05040102010807070707" pitchFamily="18" charset="2"/>
                  <a:buChar char=""/>
                  <a:defRPr sz="2000" kern="120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Content Placeholder 1">
                <a:extLst>
                  <a:ext uri="{FF2B5EF4-FFF2-40B4-BE49-F238E27FC236}">
                    <a16:creationId xmlns:a16="http://schemas.microsoft.com/office/drawing/2014/main" id="{018228FF-CB1C-416E-9EA8-0372719BAB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2914" y="3064391"/>
                <a:ext cx="1270883" cy="72465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7A1820C3-3C54-4CAC-B117-E9781BCAA1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4682" y="1870428"/>
            <a:ext cx="951037" cy="107255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1">
                <a:extLst>
                  <a:ext uri="{FF2B5EF4-FFF2-40B4-BE49-F238E27FC236}">
                    <a16:creationId xmlns:a16="http://schemas.microsoft.com/office/drawing/2014/main" id="{8E8F2195-D0F4-4ECF-9E1B-A66E275C631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354682" y="3064391"/>
                <a:ext cx="1270883" cy="72465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200" indent="-4572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rgbClr val="FF9B9B"/>
                  </a:buClr>
                  <a:buSzPct val="80000"/>
                  <a:buFont typeface="Wingdings 3" panose="05040102010807070707" pitchFamily="18" charset="2"/>
                  <a:buChar char=""/>
                  <a:defRPr sz="2600" kern="120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defRPr>
                </a:lvl1pPr>
                <a:lvl2pPr marL="685800" indent="-27432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FFA3A3"/>
                  </a:buClr>
                  <a:buSzPct val="80000"/>
                  <a:buFont typeface="Wingdings 3" panose="05040102010807070707" pitchFamily="18" charset="2"/>
                  <a:buChar char=""/>
                  <a:defRPr sz="2400" kern="120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FF9797"/>
                  </a:buClr>
                  <a:buSzPct val="75000"/>
                  <a:buFont typeface="Wingdings 3" panose="05040102010807070707" pitchFamily="18" charset="2"/>
                  <a:buChar char=""/>
                  <a:defRPr sz="2000" kern="120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Content Placeholder 1">
                <a:extLst>
                  <a:ext uri="{FF2B5EF4-FFF2-40B4-BE49-F238E27FC236}">
                    <a16:creationId xmlns:a16="http://schemas.microsoft.com/office/drawing/2014/main" id="{8E8F2195-D0F4-4ECF-9E1B-A66E275C63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4682" y="3064391"/>
                <a:ext cx="1270883" cy="72465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1">
                <a:extLst>
                  <a:ext uri="{FF2B5EF4-FFF2-40B4-BE49-F238E27FC236}">
                    <a16:creationId xmlns:a16="http://schemas.microsoft.com/office/drawing/2014/main" id="{3840F5ED-7D1D-4FA9-BBC8-64B00F4DE76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6679" y="3598814"/>
                <a:ext cx="11699087" cy="237208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200" indent="-4572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rgbClr val="FF9B9B"/>
                  </a:buClr>
                  <a:buSzPct val="80000"/>
                  <a:buFont typeface="Wingdings 3" panose="05040102010807070707" pitchFamily="18" charset="2"/>
                  <a:buChar char=""/>
                  <a:defRPr sz="2600" kern="120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defRPr>
                </a:lvl1pPr>
                <a:lvl2pPr marL="685800" indent="-27432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FFA3A3"/>
                  </a:buClr>
                  <a:buSzPct val="80000"/>
                  <a:buFont typeface="Wingdings 3" panose="05040102010807070707" pitchFamily="18" charset="2"/>
                  <a:buChar char=""/>
                  <a:defRPr sz="2400" kern="120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FF9797"/>
                  </a:buClr>
                  <a:buSzPct val="75000"/>
                  <a:buFont typeface="Wingdings 3" panose="05040102010807070707" pitchFamily="18" charset="2"/>
                  <a:buChar char=""/>
                  <a:defRPr sz="2000" kern="120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Clearly,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⊨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𝐀𝐆𝐄𝐅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endParaRPr lang="en-US" dirty="0"/>
              </a:p>
              <a:p>
                <a:r>
                  <a:rPr lang="en-US" dirty="0"/>
                  <a:t>Suppose there exists an LTL formula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 that accepts only those traces that satisfy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𝐀𝐆𝐄𝐅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/>
                  <a:t>, so,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𝑇𝑟𝑎𝑐𝑒𝑠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⊆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𝜑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But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𝑇𝑟𝑎𝑐𝑒𝑠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𝑇𝑟𝑎𝑐𝑒𝑠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, so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𝑇𝑟𝑎𝑐𝑒𝑠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⊆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𝜑</m:t>
                        </m:r>
                      </m:e>
                    </m:d>
                  </m:oMath>
                </a14:m>
                <a:r>
                  <a:rPr lang="en-US" dirty="0"/>
                  <a:t>, i.e.,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⊨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But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⊭</m:t>
                    </m:r>
                    <m:r>
                      <a:rPr lang="en-US" b="1">
                        <a:latin typeface="Cambria Math" panose="02040503050406030204" pitchFamily="18" charset="0"/>
                      </a:rPr>
                      <m:t>𝐀𝐆𝐄𝐅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/>
                  <a:t>, which is a contradiction.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2" name="Content Placeholder 1">
                <a:extLst>
                  <a:ext uri="{FF2B5EF4-FFF2-40B4-BE49-F238E27FC236}">
                    <a16:creationId xmlns:a16="http://schemas.microsoft.com/office/drawing/2014/main" id="{3840F5ED-7D1D-4FA9-BBC8-64B00F4DE7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679" y="3598814"/>
                <a:ext cx="11699087" cy="2372082"/>
              </a:xfrm>
              <a:prstGeom prst="rect">
                <a:avLst/>
              </a:prstGeom>
              <a:blipFill>
                <a:blip r:embed="rId7"/>
                <a:stretch>
                  <a:fillRect l="-521" t="-4113" b="-17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543468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F62DD25-802A-41F0-97DD-217067FB4E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4D3227-398A-4C6A-88BF-FEBAF53842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C3A154-526B-4AAC-8A15-A21C9E326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Expressiveness: CTL vs. LTL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D74F1CE-DB0B-496B-82BD-E88C62547D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615" y="1912264"/>
            <a:ext cx="5238608" cy="355941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1">
                <a:extLst>
                  <a:ext uri="{FF2B5EF4-FFF2-40B4-BE49-F238E27FC236}">
                    <a16:creationId xmlns:a16="http://schemas.microsoft.com/office/drawing/2014/main" id="{957296C6-06FB-4097-B831-21B926136D1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463146" y="1524000"/>
                <a:ext cx="5238608" cy="411252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200" indent="-4572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rgbClr val="FF9B9B"/>
                  </a:buClr>
                  <a:buSzPct val="80000"/>
                  <a:buFont typeface="Wingdings 3" panose="05040102010807070707" pitchFamily="18" charset="2"/>
                  <a:buChar char=""/>
                  <a:defRPr sz="2600" kern="120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defRPr>
                </a:lvl1pPr>
                <a:lvl2pPr marL="685800" indent="-27432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FFA3A3"/>
                  </a:buClr>
                  <a:buSzPct val="80000"/>
                  <a:buFont typeface="Wingdings 3" panose="05040102010807070707" pitchFamily="18" charset="2"/>
                  <a:buChar char=""/>
                  <a:defRPr sz="2400" kern="120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FF9797"/>
                  </a:buClr>
                  <a:buSzPct val="75000"/>
                  <a:buFont typeface="Wingdings 3" panose="05040102010807070707" pitchFamily="18" charset="2"/>
                  <a:buChar char=""/>
                  <a:defRPr sz="2000" kern="120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en-US" dirty="0"/>
                  <a:t>: </a:t>
                </a:r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⊨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𝐅𝐆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, but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⊭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𝐅𝐆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But, there is no CTL formula of length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that can distinguish the two transition systems!</a:t>
                </a:r>
              </a:p>
              <a:p>
                <a:pPr lvl="1"/>
                <a:r>
                  <a:rPr lang="en-US" dirty="0"/>
                  <a:t>Proof by induction</a:t>
                </a:r>
              </a:p>
            </p:txBody>
          </p:sp>
        </mc:Choice>
        <mc:Fallback xmlns="">
          <p:sp>
            <p:nvSpPr>
              <p:cNvPr id="8" name="Content Placeholder 1">
                <a:extLst>
                  <a:ext uri="{FF2B5EF4-FFF2-40B4-BE49-F238E27FC236}">
                    <a16:creationId xmlns:a16="http://schemas.microsoft.com/office/drawing/2014/main" id="{957296C6-06FB-4097-B831-21B926136D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3146" y="1524000"/>
                <a:ext cx="5238608" cy="4112525"/>
              </a:xfrm>
              <a:prstGeom prst="rect">
                <a:avLst/>
              </a:prstGeom>
              <a:blipFill>
                <a:blip r:embed="rId3"/>
                <a:stretch>
                  <a:fillRect l="-1163" t="-2370" r="-20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823393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A273042-D65C-4813-8BCA-A03CE7492D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expressive power of CTL and LTL is incomparable</a:t>
            </a:r>
          </a:p>
          <a:p>
            <a:endParaRPr lang="en-US" dirty="0"/>
          </a:p>
          <a:p>
            <a:r>
              <a:rPr lang="en-US" dirty="0"/>
              <a:t>Logic CTL* subsumes both kinds of logic</a:t>
            </a:r>
          </a:p>
          <a:p>
            <a:endParaRPr lang="en-US" dirty="0"/>
          </a:p>
          <a:p>
            <a:r>
              <a:rPr lang="en-US" dirty="0"/>
              <a:t>There is a logic in the intersection of CTL and </a:t>
            </a:r>
            <a:r>
              <a:rPr lang="en-US" dirty="0" err="1"/>
              <a:t>LTL</a:t>
            </a:r>
            <a:r>
              <a:rPr lang="en-US" baseline="30000" dirty="0" err="1"/>
              <a:t>a</a:t>
            </a:r>
            <a:r>
              <a:rPr lang="en-US" dirty="0"/>
              <a:t> 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244A2CA-5A78-49F5-BCEC-02FC01BA51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B5CD44-78A3-45F8-96C5-C9EE35673B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8DEBACC-0D83-4D8A-B993-D05955E39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CTL vs. LTL expressiveness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AF96EC-DF2A-4DCE-AE6A-8463F3440546}"/>
              </a:ext>
            </a:extLst>
          </p:cNvPr>
          <p:cNvSpPr txBox="1"/>
          <p:nvPr/>
        </p:nvSpPr>
        <p:spPr>
          <a:xfrm>
            <a:off x="436728" y="5500527"/>
            <a:ext cx="68056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a. Monika </a:t>
            </a:r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</a:rPr>
              <a:t>Maidl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, </a:t>
            </a:r>
            <a:r>
              <a:rPr lang="en-US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The Common Fragment of CTL and LTL, </a:t>
            </a:r>
            <a:r>
              <a:rPr lang="en-US" dirty="0" err="1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FoCS</a:t>
            </a:r>
            <a:r>
              <a:rPr lang="en-US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2000.</a:t>
            </a: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01703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F0E38081-F1F0-4C4E-8824-21C8A30FCB5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46456" y="2400684"/>
                <a:ext cx="11699087" cy="187106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Given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𝑇𝑆</m:t>
                    </m:r>
                  </m:oMath>
                </a14:m>
                <a:r>
                  <a:rPr lang="en-US" dirty="0"/>
                  <a:t> and CTL formula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 check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⊨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  </a:t>
                </a:r>
              </a:p>
              <a:p>
                <a:r>
                  <a:rPr lang="en-US" dirty="0"/>
                  <a:t>Basic idea: backward computation</a:t>
                </a:r>
              </a:p>
              <a:p>
                <a:pPr lvl="1"/>
                <a:r>
                  <a:rPr lang="en-US" dirty="0"/>
                  <a:t>Set of states satisfying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𝑆𝑎𝑡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𝜑</m:t>
                        </m:r>
                      </m:e>
                    </m:d>
                  </m:oMath>
                </a14:m>
                <a:r>
                  <a:rPr lang="en-US" dirty="0"/>
                  <a:t> is computed recursively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⊨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 iff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𝑆𝑎𝑡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𝜑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F0E38081-F1F0-4C4E-8824-21C8A30FCB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46456" y="2400684"/>
                <a:ext cx="11699087" cy="1871065"/>
              </a:xfrm>
              <a:blipFill>
                <a:blip r:embed="rId2"/>
                <a:stretch>
                  <a:fillRect l="-521" t="-52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B791508-FAA3-4E1B-9FA1-DF3537E805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43E007-ADBC-472D-9CB2-FB5D7E8D4C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61CA6B1-D68D-4141-9736-4DB827F897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CTL model checking</a:t>
            </a:r>
          </a:p>
        </p:txBody>
      </p:sp>
    </p:spTree>
    <p:extLst>
      <p:ext uri="{BB962C8B-B14F-4D97-AF65-F5344CB8AC3E}">
        <p14:creationId xmlns:p14="http://schemas.microsoft.com/office/powerpoint/2010/main" val="10982842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C646F40-8264-4E7C-A1FF-D963906F16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44794B-055E-4925-ADE7-A9A4443EF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26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itle 4">
                <a:extLst>
                  <a:ext uri="{FF2B5EF4-FFF2-40B4-BE49-F238E27FC236}">
                    <a16:creationId xmlns:a16="http://schemas.microsoft.com/office/drawing/2014/main" id="{1C721302-1B38-4D57-AF02-38A11BF827F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𝑆𝑎𝑡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itle 4">
                <a:extLst>
                  <a:ext uri="{FF2B5EF4-FFF2-40B4-BE49-F238E27FC236}">
                    <a16:creationId xmlns:a16="http://schemas.microsoft.com/office/drawing/2014/main" id="{1C721302-1B38-4D57-AF02-38A11BF827F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7">
                <a:extLst>
                  <a:ext uri="{FF2B5EF4-FFF2-40B4-BE49-F238E27FC236}">
                    <a16:creationId xmlns:a16="http://schemas.microsoft.com/office/drawing/2014/main" id="{609D490B-CF8A-423C-9F17-1F83F714CD2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0331655"/>
                  </p:ext>
                </p:extLst>
              </p:nvPr>
            </p:nvGraphicFramePr>
            <p:xfrm>
              <a:off x="783230" y="859469"/>
              <a:ext cx="10319223" cy="512064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516417">
                      <a:extLst>
                        <a:ext uri="{9D8B030D-6E8A-4147-A177-3AD203B41FA5}">
                          <a16:colId xmlns:a16="http://schemas.microsoft.com/office/drawing/2014/main" val="4127605689"/>
                        </a:ext>
                      </a:extLst>
                    </a:gridCol>
                    <a:gridCol w="8802806">
                      <a:extLst>
                        <a:ext uri="{9D8B030D-6E8A-4147-A177-3AD203B41FA5}">
                          <a16:colId xmlns:a16="http://schemas.microsoft.com/office/drawing/2014/main" val="1438062782"/>
                        </a:ext>
                      </a:extLst>
                    </a:gridCol>
                  </a:tblGrid>
                  <a:tr h="31849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smtClean="0">
                                        <a:latin typeface="Cambria Math" panose="02040503050406030204" pitchFamily="18" charset="0"/>
                                      </a:rPr>
                                      <m:t>𝜑</m:t>
                                    </m:r>
                                  </m:e>
                                  <m:sub>
                                    <m:r>
                                      <a:rPr lang="en-US" sz="1800" b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800" b="0" smtClean="0">
                                    <a:latin typeface="Cambria Math" panose="02040503050406030204" pitchFamily="18" charset="0"/>
                                  </a:rPr>
                                  <m:t>∧</m:t>
                                </m:r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smtClean="0">
                                        <a:latin typeface="Cambria Math" panose="02040503050406030204" pitchFamily="18" charset="0"/>
                                      </a:rPr>
                                      <m:t>𝜑</m:t>
                                    </m:r>
                                  </m:e>
                                  <m:sub>
                                    <m:r>
                                      <a:rPr lang="en-US" sz="1800" b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1800" b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return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b="0" smtClean="0">
                                  <a:latin typeface="Cambria Math" panose="02040503050406030204" pitchFamily="18" charset="0"/>
                                </a:rPr>
                                <m:t>𝑆𝑎𝑡</m:t>
                              </m:r>
                              <m:d>
                                <m:d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b="0" smtClean="0"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  <m:sub>
                                      <m:r>
                                        <a:rPr lang="en-US" sz="1800" b="0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1800" b="0" smtClean="0">
                                  <a:latin typeface="Cambria Math" panose="02040503050406030204" pitchFamily="18" charset="0"/>
                                </a:rPr>
                                <m:t>∩</m:t>
                              </m:r>
                              <m:r>
                                <a:rPr lang="en-US" sz="1800" b="0" smtClean="0">
                                  <a:latin typeface="Cambria Math" panose="02040503050406030204" pitchFamily="18" charset="0"/>
                                </a:rPr>
                                <m:t>𝑆𝑎𝑡</m:t>
                              </m:r>
                              <m:d>
                                <m:d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b="0" smtClean="0"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  <m:sub>
                                      <m:r>
                                        <a:rPr lang="en-US" sz="1800" b="0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a14:m>
                          <a:endParaRPr lang="en-US" sz="1800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64361326"/>
                      </a:ext>
                    </a:extLst>
                  </a:tr>
                  <a:tr h="31849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smtClean="0">
                                        <a:latin typeface="Cambria Math" panose="02040503050406030204" pitchFamily="18" charset="0"/>
                                      </a:rPr>
                                      <m:t>𝜑</m:t>
                                    </m:r>
                                  </m:e>
                                  <m:sub>
                                    <m:r>
                                      <a:rPr lang="en-US" sz="1800" b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800" b="0" smtClean="0">
                                    <a:latin typeface="Cambria Math" panose="02040503050406030204" pitchFamily="18" charset="0"/>
                                  </a:rPr>
                                  <m:t>∨</m:t>
                                </m:r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smtClean="0">
                                        <a:latin typeface="Cambria Math" panose="02040503050406030204" pitchFamily="18" charset="0"/>
                                      </a:rPr>
                                      <m:t>𝜑</m:t>
                                    </m:r>
                                  </m:e>
                                  <m:sub>
                                    <m:r>
                                      <a:rPr lang="en-US" sz="1800" b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return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b="0" smtClean="0">
                                  <a:latin typeface="Cambria Math" panose="02040503050406030204" pitchFamily="18" charset="0"/>
                                </a:rPr>
                                <m:t>𝑆𝑎𝑡</m:t>
                              </m:r>
                              <m:d>
                                <m:d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b="0" smtClean="0"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  <m:sub>
                                      <m:r>
                                        <a:rPr lang="en-US" sz="1800" b="0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1800" b="0" smtClean="0">
                                  <a:latin typeface="Cambria Math" panose="02040503050406030204" pitchFamily="18" charset="0"/>
                                </a:rPr>
                                <m:t>∪</m:t>
                              </m:r>
                              <m:r>
                                <a:rPr lang="en-US" sz="1800" b="0" smtClean="0">
                                  <a:latin typeface="Cambria Math" panose="02040503050406030204" pitchFamily="18" charset="0"/>
                                </a:rPr>
                                <m:t>𝑆𝑎𝑡</m:t>
                              </m:r>
                              <m:r>
                                <a:rPr lang="en-US" sz="1800" b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b="0" smtClean="0"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  <m:sub>
                                      <m:r>
                                        <a:rPr lang="en-US" sz="1800" b="0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a14:m>
                          <a:endParaRPr lang="en-US" sz="1800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14981499"/>
                      </a:ext>
                    </a:extLst>
                  </a:tr>
                  <a:tr h="31849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smtClean="0">
                                    <a:latin typeface="Cambria Math" panose="02040503050406030204" pitchFamily="18" charset="0"/>
                                  </a:rPr>
                                  <m:t>¬</m:t>
                                </m:r>
                                <m:r>
                                  <a:rPr lang="en-US" sz="1800" b="0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return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b="0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r>
                                <a:rPr lang="en-US" sz="1800" b="0" smtClean="0">
                                  <a:latin typeface="Cambria Math" panose="02040503050406030204" pitchFamily="18" charset="0"/>
                                </a:rPr>
                                <m:t>∖</m:t>
                              </m:r>
                              <m:r>
                                <a:rPr lang="en-US" sz="1800" b="0" smtClean="0">
                                  <a:latin typeface="Cambria Math" panose="02040503050406030204" pitchFamily="18" charset="0"/>
                                </a:rPr>
                                <m:t>𝑆𝑎𝑡</m:t>
                              </m:r>
                              <m:d>
                                <m:d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b="0" smtClean="0">
                                      <a:latin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</m:d>
                            </m:oMath>
                          </a14:m>
                          <a:endParaRPr lang="en-US" sz="1800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44440520"/>
                      </a:ext>
                    </a:extLst>
                  </a:tr>
                  <a:tr h="31849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1" i="0" smtClean="0">
                                    <a:latin typeface="Cambria Math" panose="02040503050406030204" pitchFamily="18" charset="0"/>
                                  </a:rPr>
                                  <m:t>𝐄𝐗</m:t>
                                </m:r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return {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𝑆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∣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𝑃𝑜𝑠𝑡</m:t>
                              </m:r>
                              <m:d>
                                <m:d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  <m:t>𝑠</m:t>
                                  </m:r>
                                </m:e>
                              </m:d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∩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𝑆𝑎𝑡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  <m:t>𝜑</m:t>
                                  </m:r>
                                </m:e>
                              </m:d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≠∅ </m:t>
                              </m:r>
                            </m:oMath>
                          </a14:m>
                          <a:r>
                            <a:rPr lang="en-US" sz="180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 }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37238573"/>
                      </a:ext>
                    </a:extLst>
                  </a:tr>
                  <a:tr h="31849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1" i="0" smtClean="0">
                                    <a:latin typeface="Cambria Math" panose="02040503050406030204" pitchFamily="18" charset="0"/>
                                  </a:rPr>
                                  <m:t>𝐀𝐗</m:t>
                                </m:r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return {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𝑆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∣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𝑃𝑜𝑠𝑡</m:t>
                              </m:r>
                              <m:d>
                                <m:d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  <m:t>𝑠</m:t>
                                  </m:r>
                                </m:e>
                              </m:d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⊆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𝑆𝑎𝑡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  <m:t>𝜑</m:t>
                                  </m:r>
                                </m:e>
                              </m:d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 </m:t>
                              </m:r>
                            </m:oMath>
                          </a14:m>
                          <a:r>
                            <a:rPr lang="en-US" sz="180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}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54372802"/>
                      </a:ext>
                    </a:extLst>
                  </a:tr>
                  <a:tr h="318495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1" i="0" smtClean="0">
                                    <a:latin typeface="Cambria Math" panose="02040503050406030204" pitchFamily="18" charset="0"/>
                                  </a:rPr>
                                  <m:t>𝐄𝐅</m:t>
                                </m:r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return</a:t>
                          </a:r>
                          <a:r>
                            <a:rPr lang="en-US" sz="1800" baseline="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 </a:t>
                          </a:r>
                          <a:r>
                            <a:rPr lang="en-US" sz="1800" baseline="0" dirty="0" err="1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lfp</a:t>
                          </a:r>
                          <a:r>
                            <a:rPr lang="en-US" sz="1800" baseline="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 of 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b="0" i="1" baseline="0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𝑌</m:t>
                              </m:r>
                              <m:r>
                                <a:rPr lang="en-US" sz="1800" b="0" i="1" baseline="0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=</m:t>
                              </m:r>
                              <m:r>
                                <a:rPr lang="en-US" sz="1800" b="0" i="1" baseline="0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𝜑</m:t>
                              </m:r>
                              <m:r>
                                <a:rPr lang="en-US" sz="1800" b="0" i="1" baseline="0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∨</m:t>
                              </m:r>
                              <m:r>
                                <a:rPr lang="en-US" sz="1800" b="1" i="0" baseline="0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𝐄𝐗</m:t>
                              </m:r>
                              <m:r>
                                <a:rPr lang="en-US" sz="1800" b="0" i="1" baseline="0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800" b="0" i="1" baseline="0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𝑌</m:t>
                              </m:r>
                            </m:oMath>
                          </a14:m>
                          <a:endParaRPr lang="en-US" sz="1800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6816071"/>
                      </a:ext>
                    </a:extLst>
                  </a:tr>
                  <a:tr h="31849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1" i="0" smtClean="0">
                                    <a:latin typeface="Cambria Math" panose="02040503050406030204" pitchFamily="18" charset="0"/>
                                  </a:rPr>
                                  <m:t>𝐀𝐅</m:t>
                                </m:r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return </a:t>
                          </a:r>
                          <a:r>
                            <a:rPr lang="en-US" sz="1800" dirty="0" err="1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lfp</a:t>
                          </a:r>
                          <a:r>
                            <a:rPr lang="en-US" sz="180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 of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𝑌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=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𝜑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∨</m:t>
                              </m:r>
                              <m:r>
                                <a:rPr lang="en-US" sz="1800" b="1" i="0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𝐀𝐗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𝑌</m:t>
                              </m:r>
                            </m:oMath>
                          </a14:m>
                          <a:r>
                            <a:rPr lang="en-US" sz="180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91305789"/>
                      </a:ext>
                    </a:extLst>
                  </a:tr>
                  <a:tr h="31849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1" i="0" smtClean="0">
                                    <a:latin typeface="Cambria Math" panose="02040503050406030204" pitchFamily="18" charset="0"/>
                                  </a:rPr>
                                  <m:t>𝐄𝐆</m:t>
                                </m:r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return </a:t>
                          </a:r>
                          <a:r>
                            <a:rPr lang="en-US" sz="1800" dirty="0" err="1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gfp</a:t>
                          </a:r>
                          <a:r>
                            <a:rPr lang="en-US" sz="180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 of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𝑍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=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𝜑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∧</m:t>
                              </m:r>
                              <m:r>
                                <a:rPr lang="en-US" sz="1800" b="1" i="0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𝐄𝐗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𝑍</m:t>
                              </m:r>
                            </m:oMath>
                          </a14:m>
                          <a:endParaRPr lang="en-US" sz="1800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18003617"/>
                      </a:ext>
                    </a:extLst>
                  </a:tr>
                  <a:tr h="31849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1" i="0" smtClean="0">
                                    <a:latin typeface="Cambria Math" panose="02040503050406030204" pitchFamily="18" charset="0"/>
                                  </a:rPr>
                                  <m:t>𝐀𝐆</m:t>
                                </m:r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return </a:t>
                          </a:r>
                          <a:r>
                            <a:rPr lang="en-US" sz="1800" dirty="0" err="1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gfp</a:t>
                          </a:r>
                          <a:r>
                            <a:rPr lang="en-US" sz="180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 of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𝑍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=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𝜑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∧</m:t>
                              </m:r>
                              <m:r>
                                <a:rPr lang="en-US" sz="1800" b="1" i="0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𝐀𝐗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𝑍</m:t>
                              </m:r>
                            </m:oMath>
                          </a14:m>
                          <a:endParaRPr lang="en-US" sz="1800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41966749"/>
                      </a:ext>
                    </a:extLst>
                  </a:tr>
                  <a:tr h="31849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1" i="0" smtClean="0">
                                    <a:latin typeface="Cambria Math" panose="02040503050406030204" pitchFamily="18" charset="0"/>
                                  </a:rPr>
                                  <m:t>𝐄</m:t>
                                </m:r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  <m:r>
                                  <a:rPr lang="en-US" sz="1800" b="1" i="0" smtClean="0">
                                    <a:latin typeface="Cambria Math" panose="02040503050406030204" pitchFamily="18" charset="0"/>
                                  </a:rPr>
                                  <m:t>𝐔</m:t>
                                </m:r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𝜓</m:t>
                                </m:r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return </a:t>
                          </a:r>
                          <a:r>
                            <a:rPr lang="en-US" sz="1800" dirty="0" err="1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lfp</a:t>
                          </a:r>
                          <a:r>
                            <a:rPr lang="en-US" sz="180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 of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𝑌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=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𝜓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∨</m:t>
                              </m:r>
                              <m:r>
                                <a:rPr lang="en-US" sz="1800" b="1" i="0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(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𝜑</m:t>
                              </m:r>
                              <m:r>
                                <a:rPr lang="en-US" sz="1800" b="1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∧</m:t>
                              </m:r>
                              <m:r>
                                <a:rPr lang="en-US" sz="1800" b="1" i="0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𝐄𝐗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𝑌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180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47954995"/>
                      </a:ext>
                    </a:extLst>
                  </a:tr>
                  <a:tr h="31849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1" i="0" smtClean="0">
                                    <a:latin typeface="Cambria Math" panose="02040503050406030204" pitchFamily="18" charset="0"/>
                                  </a:rPr>
                                  <m:t>𝐀</m:t>
                                </m:r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  <m:r>
                                  <a:rPr lang="en-US" sz="1800" b="1" i="0" smtClean="0">
                                    <a:latin typeface="Cambria Math" panose="02040503050406030204" pitchFamily="18" charset="0"/>
                                  </a:rPr>
                                  <m:t>𝐔</m:t>
                                </m:r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𝜓</m:t>
                                </m:r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return </a:t>
                          </a:r>
                          <a:r>
                            <a:rPr lang="en-US" sz="1800" dirty="0" err="1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gfp</a:t>
                          </a:r>
                          <a:r>
                            <a:rPr lang="en-US" sz="180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 of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𝑌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=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𝜓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∨</m:t>
                              </m:r>
                              <m:r>
                                <a:rPr lang="en-US" sz="1800" b="1" i="0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(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𝜑</m:t>
                              </m:r>
                              <m:r>
                                <a:rPr lang="en-US" sz="1800" b="1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∧</m:t>
                              </m:r>
                              <m:r>
                                <a:rPr lang="en-US" sz="1800" b="1" i="0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𝐀𝐗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𝑌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180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12249466"/>
                      </a:ext>
                    </a:extLst>
                  </a:tr>
                  <a:tr h="31849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1" i="0" smtClean="0">
                                    <a:latin typeface="Cambria Math" panose="02040503050406030204" pitchFamily="18" charset="0"/>
                                  </a:rPr>
                                  <m:t>𝐄</m:t>
                                </m:r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  <m:r>
                                  <a:rPr lang="en-US" sz="1800" b="1" i="0" smtClean="0">
                                    <a:latin typeface="Cambria Math" panose="02040503050406030204" pitchFamily="18" charset="0"/>
                                  </a:rPr>
                                  <m:t>𝐖</m:t>
                                </m:r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𝜓</m:t>
                                </m:r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return </a:t>
                          </a:r>
                          <a:r>
                            <a:rPr lang="en-US" sz="1800" dirty="0" err="1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gfp</a:t>
                          </a:r>
                          <a:r>
                            <a:rPr lang="en-US" sz="180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 of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𝑌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=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𝜓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∨</m:t>
                              </m:r>
                              <m:r>
                                <a:rPr lang="en-US" sz="1800" b="1" i="0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(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𝜑</m:t>
                              </m:r>
                              <m:r>
                                <a:rPr lang="en-US" sz="1800" b="1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∧</m:t>
                              </m:r>
                              <m:r>
                                <a:rPr lang="en-US" sz="1800" b="1" i="0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𝐄𝐗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𝑌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180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19488095"/>
                      </a:ext>
                    </a:extLst>
                  </a:tr>
                  <a:tr h="31849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1" i="0" smtClean="0">
                                    <a:latin typeface="Cambria Math" panose="02040503050406030204" pitchFamily="18" charset="0"/>
                                  </a:rPr>
                                  <m:t>𝐀</m:t>
                                </m:r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  <m:r>
                                  <a:rPr lang="en-US" sz="1800" b="1" i="0" smtClean="0">
                                    <a:latin typeface="Cambria Math" panose="02040503050406030204" pitchFamily="18" charset="0"/>
                                  </a:rPr>
                                  <m:t>𝐖</m:t>
                                </m:r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𝜓</m:t>
                                </m:r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return </a:t>
                          </a:r>
                          <a:r>
                            <a:rPr lang="en-US" sz="1800" dirty="0" err="1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gfp</a:t>
                          </a:r>
                          <a:r>
                            <a:rPr lang="en-US" sz="180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 of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𝑌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=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𝜓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∨</m:t>
                              </m:r>
                              <m:r>
                                <a:rPr lang="en-US" sz="1800" b="1" i="0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(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𝜑</m:t>
                              </m:r>
                              <m:r>
                                <a:rPr lang="en-US" sz="1800" b="1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∧</m:t>
                              </m:r>
                              <m:r>
                                <a:rPr lang="en-US" sz="1800" b="1" i="0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𝐀𝐗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𝑌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180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73065478"/>
                      </a:ext>
                    </a:extLst>
                  </a:tr>
                  <a:tr h="318495">
                    <a:tc>
                      <a:txBody>
                        <a:bodyPr/>
                        <a:lstStyle/>
                        <a:p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800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9339789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7">
                <a:extLst>
                  <a:ext uri="{FF2B5EF4-FFF2-40B4-BE49-F238E27FC236}">
                    <a16:creationId xmlns:a16="http://schemas.microsoft.com/office/drawing/2014/main" id="{609D490B-CF8A-423C-9F17-1F83F714CD2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0331655"/>
                  </p:ext>
                </p:extLst>
              </p:nvPr>
            </p:nvGraphicFramePr>
            <p:xfrm>
              <a:off x="783230" y="859469"/>
              <a:ext cx="10319223" cy="512064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516417">
                      <a:extLst>
                        <a:ext uri="{9D8B030D-6E8A-4147-A177-3AD203B41FA5}">
                          <a16:colId xmlns:a16="http://schemas.microsoft.com/office/drawing/2014/main" val="4127605689"/>
                        </a:ext>
                      </a:extLst>
                    </a:gridCol>
                    <a:gridCol w="8802806">
                      <a:extLst>
                        <a:ext uri="{9D8B030D-6E8A-4147-A177-3AD203B41FA5}">
                          <a16:colId xmlns:a16="http://schemas.microsoft.com/office/drawing/2014/main" val="1438062782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t="-10000" r="-580321" b="-1301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7232" t="-10000" b="-1301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6436132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t="-110000" r="-580321" b="-1201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7232" t="-110000" b="-1201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14981499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t="-210000" r="-580321" b="-1101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7232" t="-210000" b="-1101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44440520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t="-310000" r="-580321" b="-1001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7232" t="-310000" b="-1001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37238573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t="-410000" r="-580321" b="-901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7232" t="-410000" b="-901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5437280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t="-510000" r="-580321" b="-801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7232" t="-510000" b="-801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6816071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t="-600000" r="-580321" b="-6885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7232" t="-600000" b="-6885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91305789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t="-711667" r="-580321" b="-6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7232" t="-711667" b="-6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18003617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t="-811667" r="-580321" b="-5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7232" t="-811667" b="-5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41966749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t="-911667" r="-580321" b="-4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7232" t="-911667" b="-4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47954995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t="-1011667" r="-580321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7232" t="-1011667" b="-3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1224946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t="-1111667" r="-580321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7232" t="-1111667" b="-2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19488095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t="-1211667" r="-580321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7232" t="-1211667" b="-1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7306547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800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9339789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F41FE5F-3735-49DE-A2E4-A41E8D4D8DA6}"/>
                  </a:ext>
                </a:extLst>
              </p:cNvPr>
              <p:cNvSpPr txBox="1"/>
              <p:nvPr/>
            </p:nvSpPr>
            <p:spPr>
              <a:xfrm>
                <a:off x="243953" y="859469"/>
                <a:ext cx="609713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1" smtClean="0">
                          <a:latin typeface="Cambria Math" panose="02040503050406030204" pitchFamily="18" charset="0"/>
                        </a:rPr>
                        <m:t>𝝋</m:t>
                      </m:r>
                      <m:r>
                        <a:rPr lang="en-US" b="1" smtClean="0">
                          <a:latin typeface="Cambria Math" panose="02040503050406030204" pitchFamily="18" charset="0"/>
                        </a:rPr>
                        <m:t>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F41FE5F-3735-49DE-A2E4-A41E8D4D8D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953" y="859469"/>
                <a:ext cx="6097136" cy="369332"/>
              </a:xfrm>
              <a:prstGeom prst="rect">
                <a:avLst/>
              </a:prstGeom>
              <a:blipFill>
                <a:blip r:embed="rId4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533748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9775FF36-604A-43FE-AEAB-A83EF264A31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1" y="988141"/>
                <a:ext cx="11699087" cy="3331375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ComputeLFP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∨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𝐄𝐗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𝑆𝑎𝑡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while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≔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∪</m:t>
                    </m:r>
                    <m:d>
                      <m:dPr>
                        <m:begChr m:val="{"/>
                        <m:endChr m:val="}"/>
                        <m:sepChr m:val="∣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𝑃𝑜𝑠𝑡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∩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≠∅</m:t>
                        </m:r>
                      </m:e>
                    </m:d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end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9775FF36-604A-43FE-AEAB-A83EF264A31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1" y="988141"/>
                <a:ext cx="11699087" cy="3331375"/>
              </a:xfrm>
              <a:blipFill>
                <a:blip r:embed="rId2"/>
                <a:stretch>
                  <a:fillRect l="-782" t="-36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16ABB1B-4E66-4963-9CB9-E008964A12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8B48A7-9D4F-4CDD-9084-2F4CEBEC5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79160A9-ACBC-4F0C-B719-4BE2582C1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Least Fix-points</a:t>
            </a:r>
          </a:p>
        </p:txBody>
      </p:sp>
    </p:spTree>
    <p:extLst>
      <p:ext uri="{BB962C8B-B14F-4D97-AF65-F5344CB8AC3E}">
        <p14:creationId xmlns:p14="http://schemas.microsoft.com/office/powerpoint/2010/main" val="12120586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809024D-2CA9-4612-9511-F51457651E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66AD89-7C8E-471C-954F-B722AF4EC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DBB22DB-A915-4943-9931-F9787819C4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EF </a:t>
            </a:r>
            <a:r>
              <a:rPr lang="en-US" dirty="0"/>
              <a:t>green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B8696215-B754-4F66-B584-8E9BB5F5AD43}"/>
              </a:ext>
            </a:extLst>
          </p:cNvPr>
          <p:cNvGrpSpPr/>
          <p:nvPr/>
        </p:nvGrpSpPr>
        <p:grpSpPr>
          <a:xfrm>
            <a:off x="836049" y="1359292"/>
            <a:ext cx="5180174" cy="3549894"/>
            <a:chOff x="3280162" y="1632247"/>
            <a:chExt cx="5180174" cy="354989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C095FA7E-3FCE-4313-828C-59B209A9016D}"/>
                    </a:ext>
                  </a:extLst>
                </p:cNvPr>
                <p:cNvSpPr/>
                <p:nvPr/>
              </p:nvSpPr>
              <p:spPr>
                <a:xfrm>
                  <a:off x="4204531" y="1974079"/>
                  <a:ext cx="502777" cy="521293"/>
                </a:xfrm>
                <a:prstGeom prst="ellipse">
                  <a:avLst/>
                </a:prstGeom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C095FA7E-3FCE-4313-828C-59B209A9016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04531" y="1974079"/>
                  <a:ext cx="502777" cy="521293"/>
                </a:xfrm>
                <a:prstGeom prst="ellipse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Oval 6">
                  <a:extLst>
                    <a:ext uri="{FF2B5EF4-FFF2-40B4-BE49-F238E27FC236}">
                      <a16:creationId xmlns:a16="http://schemas.microsoft.com/office/drawing/2014/main" id="{26B3FAE5-F066-45EF-AFEE-61AE862B0A1B}"/>
                    </a:ext>
                  </a:extLst>
                </p:cNvPr>
                <p:cNvSpPr/>
                <p:nvPr/>
              </p:nvSpPr>
              <p:spPr>
                <a:xfrm>
                  <a:off x="3280162" y="2907707"/>
                  <a:ext cx="502777" cy="521293"/>
                </a:xfrm>
                <a:prstGeom prst="ellipse">
                  <a:avLst/>
                </a:prstGeom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Oval 6">
                  <a:extLst>
                    <a:ext uri="{FF2B5EF4-FFF2-40B4-BE49-F238E27FC236}">
                      <a16:creationId xmlns:a16="http://schemas.microsoft.com/office/drawing/2014/main" id="{26B3FAE5-F066-45EF-AFEE-61AE862B0A1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80162" y="2907707"/>
                  <a:ext cx="502777" cy="521293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91BF1011-4FC8-409B-AFC2-EA25FA08D461}"/>
                    </a:ext>
                  </a:extLst>
                </p:cNvPr>
                <p:cNvSpPr/>
                <p:nvPr/>
              </p:nvSpPr>
              <p:spPr>
                <a:xfrm>
                  <a:off x="4204531" y="3798178"/>
                  <a:ext cx="502777" cy="521293"/>
                </a:xfrm>
                <a:prstGeom prst="ellipse">
                  <a:avLst/>
                </a:prstGeom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91BF1011-4FC8-409B-AFC2-EA25FA08D46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04531" y="3798178"/>
                  <a:ext cx="502777" cy="521293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Oval 8">
                  <a:extLst>
                    <a:ext uri="{FF2B5EF4-FFF2-40B4-BE49-F238E27FC236}">
                      <a16:creationId xmlns:a16="http://schemas.microsoft.com/office/drawing/2014/main" id="{D508A4C2-9126-4481-90D6-41A3CE360E3D}"/>
                    </a:ext>
                  </a:extLst>
                </p:cNvPr>
                <p:cNvSpPr/>
                <p:nvPr/>
              </p:nvSpPr>
              <p:spPr>
                <a:xfrm>
                  <a:off x="5185379" y="2926707"/>
                  <a:ext cx="502777" cy="521293"/>
                </a:xfrm>
                <a:prstGeom prst="ellipse">
                  <a:avLst/>
                </a:prstGeom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" name="Oval 8">
                  <a:extLst>
                    <a:ext uri="{FF2B5EF4-FFF2-40B4-BE49-F238E27FC236}">
                      <a16:creationId xmlns:a16="http://schemas.microsoft.com/office/drawing/2014/main" id="{D508A4C2-9126-4481-90D6-41A3CE360E3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85379" y="2926707"/>
                  <a:ext cx="502777" cy="521293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Oval 9">
                  <a:extLst>
                    <a:ext uri="{FF2B5EF4-FFF2-40B4-BE49-F238E27FC236}">
                      <a16:creationId xmlns:a16="http://schemas.microsoft.com/office/drawing/2014/main" id="{F7E1EF3A-9855-4C7D-AA34-85392069B11A}"/>
                    </a:ext>
                  </a:extLst>
                </p:cNvPr>
                <p:cNvSpPr/>
                <p:nvPr/>
              </p:nvSpPr>
              <p:spPr>
                <a:xfrm>
                  <a:off x="7566589" y="2907705"/>
                  <a:ext cx="502777" cy="521293"/>
                </a:xfrm>
                <a:prstGeom prst="ellipse">
                  <a:avLst/>
                </a:prstGeom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" name="Oval 9">
                  <a:extLst>
                    <a:ext uri="{FF2B5EF4-FFF2-40B4-BE49-F238E27FC236}">
                      <a16:creationId xmlns:a16="http://schemas.microsoft.com/office/drawing/2014/main" id="{F7E1EF3A-9855-4C7D-AA34-85392069B11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66589" y="2907705"/>
                  <a:ext cx="502777" cy="521293"/>
                </a:xfrm>
                <a:prstGeom prst="ellipse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Oval 10">
                  <a:extLst>
                    <a:ext uri="{FF2B5EF4-FFF2-40B4-BE49-F238E27FC236}">
                      <a16:creationId xmlns:a16="http://schemas.microsoft.com/office/drawing/2014/main" id="{74FE10A3-1807-4A45-B480-E1923769D3CE}"/>
                    </a:ext>
                  </a:extLst>
                </p:cNvPr>
                <p:cNvSpPr/>
                <p:nvPr/>
              </p:nvSpPr>
              <p:spPr>
                <a:xfrm>
                  <a:off x="6343985" y="2907706"/>
                  <a:ext cx="502777" cy="521293"/>
                </a:xfrm>
                <a:prstGeom prst="ellipse">
                  <a:avLst/>
                </a:prstGeom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" name="Oval 10">
                  <a:extLst>
                    <a:ext uri="{FF2B5EF4-FFF2-40B4-BE49-F238E27FC236}">
                      <a16:creationId xmlns:a16="http://schemas.microsoft.com/office/drawing/2014/main" id="{74FE10A3-1807-4A45-B480-E1923769D3C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43985" y="2907706"/>
                  <a:ext cx="502777" cy="521293"/>
                </a:xfrm>
                <a:prstGeom prst="ellipse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C348A500-DBE0-4C66-A872-733903328EEC}"/>
                </a:ext>
              </a:extLst>
            </p:cNvPr>
            <p:cNvCxnSpPr>
              <a:stCxn id="6" idx="3"/>
              <a:endCxn id="7" idx="7"/>
            </p:cNvCxnSpPr>
            <p:nvPr/>
          </p:nvCxnSpPr>
          <p:spPr>
            <a:xfrm flipH="1">
              <a:off x="3709309" y="2419030"/>
              <a:ext cx="568852" cy="56501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3F661A80-0DFB-4F31-A21A-00DB18326C00}"/>
                </a:ext>
              </a:extLst>
            </p:cNvPr>
            <p:cNvCxnSpPr>
              <a:cxnSpLocks/>
              <a:stCxn id="7" idx="5"/>
              <a:endCxn id="8" idx="1"/>
            </p:cNvCxnSpPr>
            <p:nvPr/>
          </p:nvCxnSpPr>
          <p:spPr>
            <a:xfrm>
              <a:off x="3709309" y="3352658"/>
              <a:ext cx="568852" cy="5218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F510BF5E-E7AA-4F6B-AE19-EDB57A50C0E0}"/>
                </a:ext>
              </a:extLst>
            </p:cNvPr>
            <p:cNvCxnSpPr>
              <a:cxnSpLocks/>
              <a:stCxn id="8" idx="7"/>
              <a:endCxn id="9" idx="3"/>
            </p:cNvCxnSpPr>
            <p:nvPr/>
          </p:nvCxnSpPr>
          <p:spPr>
            <a:xfrm flipV="1">
              <a:off x="4633678" y="3371658"/>
              <a:ext cx="625331" cy="5028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1FCA1434-6963-4766-9400-7AC4BC442A9E}"/>
                </a:ext>
              </a:extLst>
            </p:cNvPr>
            <p:cNvCxnSpPr>
              <a:cxnSpLocks/>
              <a:stCxn id="6" idx="5"/>
              <a:endCxn id="9" idx="1"/>
            </p:cNvCxnSpPr>
            <p:nvPr/>
          </p:nvCxnSpPr>
          <p:spPr>
            <a:xfrm>
              <a:off x="4633678" y="2419030"/>
              <a:ext cx="625331" cy="58401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1DFB57CD-0F98-428B-82E6-615B267C0F45}"/>
                </a:ext>
              </a:extLst>
            </p:cNvPr>
            <p:cNvCxnSpPr>
              <a:cxnSpLocks/>
              <a:endCxn id="11" idx="2"/>
            </p:cNvCxnSpPr>
            <p:nvPr/>
          </p:nvCxnSpPr>
          <p:spPr>
            <a:xfrm>
              <a:off x="5727821" y="3168352"/>
              <a:ext cx="616164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A800E98B-0F7D-4F79-A406-E3C1EB349579}"/>
                </a:ext>
              </a:extLst>
            </p:cNvPr>
            <p:cNvCxnSpPr>
              <a:cxnSpLocks/>
              <a:stCxn id="11" idx="6"/>
              <a:endCxn id="10" idx="2"/>
            </p:cNvCxnSpPr>
            <p:nvPr/>
          </p:nvCxnSpPr>
          <p:spPr>
            <a:xfrm flipV="1">
              <a:off x="6846762" y="3168352"/>
              <a:ext cx="719827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Oval 17">
                  <a:extLst>
                    <a:ext uri="{FF2B5EF4-FFF2-40B4-BE49-F238E27FC236}">
                      <a16:creationId xmlns:a16="http://schemas.microsoft.com/office/drawing/2014/main" id="{7FBD0232-AE7E-42C0-93DB-99EF8090A412}"/>
                    </a:ext>
                  </a:extLst>
                </p:cNvPr>
                <p:cNvSpPr/>
                <p:nvPr/>
              </p:nvSpPr>
              <p:spPr>
                <a:xfrm>
                  <a:off x="5220275" y="4660848"/>
                  <a:ext cx="502777" cy="521293"/>
                </a:xfrm>
                <a:prstGeom prst="ellipse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Oval 17">
                  <a:extLst>
                    <a:ext uri="{FF2B5EF4-FFF2-40B4-BE49-F238E27FC236}">
                      <a16:creationId xmlns:a16="http://schemas.microsoft.com/office/drawing/2014/main" id="{7FBD0232-AE7E-42C0-93DB-99EF8090A41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20275" y="4660848"/>
                  <a:ext cx="502777" cy="521293"/>
                </a:xfrm>
                <a:prstGeom prst="ellipse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2BA1810E-AEEE-4F6F-B177-4549CBA96F0D}"/>
                </a:ext>
              </a:extLst>
            </p:cNvPr>
            <p:cNvCxnSpPr>
              <a:cxnSpLocks/>
              <a:stCxn id="8" idx="5"/>
              <a:endCxn id="18" idx="1"/>
            </p:cNvCxnSpPr>
            <p:nvPr/>
          </p:nvCxnSpPr>
          <p:spPr>
            <a:xfrm>
              <a:off x="4633678" y="4243129"/>
              <a:ext cx="660227" cy="49406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CFEF4BAF-BAE9-42CB-9C1E-D76E5DF932CB}"/>
                </a:ext>
              </a:extLst>
            </p:cNvPr>
            <p:cNvSpPr/>
            <p:nvPr/>
          </p:nvSpPr>
          <p:spPr>
            <a:xfrm>
              <a:off x="4691641" y="2256090"/>
              <a:ext cx="700755" cy="675117"/>
            </a:xfrm>
            <a:custGeom>
              <a:avLst/>
              <a:gdLst>
                <a:gd name="connsiteX0" fmla="*/ 700755 w 700755"/>
                <a:gd name="connsiteY0" fmla="*/ 675117 h 675117"/>
                <a:gd name="connsiteX1" fmla="*/ 478565 w 700755"/>
                <a:gd name="connsiteY1" fmla="*/ 153824 h 675117"/>
                <a:gd name="connsiteX2" fmla="*/ 0 w 700755"/>
                <a:gd name="connsiteY2" fmla="*/ 0 h 675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00755" h="675117">
                  <a:moveTo>
                    <a:pt x="700755" y="675117"/>
                  </a:moveTo>
                  <a:cubicBezTo>
                    <a:pt x="648056" y="470730"/>
                    <a:pt x="595357" y="266343"/>
                    <a:pt x="478565" y="153824"/>
                  </a:cubicBezTo>
                  <a:cubicBezTo>
                    <a:pt x="361773" y="41305"/>
                    <a:pt x="180886" y="20652"/>
                    <a:pt x="0" y="0"/>
                  </a:cubicBezTo>
                </a:path>
              </a:pathLst>
            </a:cu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9854552C-FDD1-4252-B584-DD1F63CBBC96}"/>
                </a:ext>
              </a:extLst>
            </p:cNvPr>
            <p:cNvSpPr/>
            <p:nvPr/>
          </p:nvSpPr>
          <p:spPr>
            <a:xfrm>
              <a:off x="4691641" y="3978095"/>
              <a:ext cx="700755" cy="682753"/>
            </a:xfrm>
            <a:custGeom>
              <a:avLst/>
              <a:gdLst>
                <a:gd name="connsiteX0" fmla="*/ 700755 w 700755"/>
                <a:gd name="connsiteY0" fmla="*/ 675117 h 675117"/>
                <a:gd name="connsiteX1" fmla="*/ 478565 w 700755"/>
                <a:gd name="connsiteY1" fmla="*/ 153824 h 675117"/>
                <a:gd name="connsiteX2" fmla="*/ 0 w 700755"/>
                <a:gd name="connsiteY2" fmla="*/ 0 h 675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00755" h="675117">
                  <a:moveTo>
                    <a:pt x="700755" y="675117"/>
                  </a:moveTo>
                  <a:cubicBezTo>
                    <a:pt x="648056" y="470730"/>
                    <a:pt x="595357" y="266343"/>
                    <a:pt x="478565" y="153824"/>
                  </a:cubicBezTo>
                  <a:cubicBezTo>
                    <a:pt x="361773" y="41305"/>
                    <a:pt x="180886" y="20652"/>
                    <a:pt x="0" y="0"/>
                  </a:cubicBezTo>
                </a:path>
              </a:pathLst>
            </a:cu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0A68463D-3DD4-4E2A-822C-35A5CE694879}"/>
                </a:ext>
              </a:extLst>
            </p:cNvPr>
            <p:cNvCxnSpPr>
              <a:cxnSpLocks/>
              <a:stCxn id="8" idx="0"/>
              <a:endCxn id="6" idx="4"/>
            </p:cNvCxnSpPr>
            <p:nvPr/>
          </p:nvCxnSpPr>
          <p:spPr>
            <a:xfrm flipV="1">
              <a:off x="4455920" y="2495372"/>
              <a:ext cx="0" cy="130280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68D44D4E-53F5-40B2-905E-DAE74F19EA73}"/>
                </a:ext>
              </a:extLst>
            </p:cNvPr>
            <p:cNvSpPr/>
            <p:nvPr/>
          </p:nvSpPr>
          <p:spPr>
            <a:xfrm>
              <a:off x="7973226" y="2801216"/>
              <a:ext cx="487110" cy="654104"/>
            </a:xfrm>
            <a:custGeom>
              <a:avLst/>
              <a:gdLst>
                <a:gd name="connsiteX0" fmla="*/ 51275 w 487110"/>
                <a:gd name="connsiteY0" fmla="*/ 514552 h 654104"/>
                <a:gd name="connsiteX1" fmla="*/ 367469 w 487110"/>
                <a:gd name="connsiteY1" fmla="*/ 642739 h 654104"/>
                <a:gd name="connsiteX2" fmla="*/ 487110 w 487110"/>
                <a:gd name="connsiteY2" fmla="*/ 258178 h 654104"/>
                <a:gd name="connsiteX3" fmla="*/ 367469 w 487110"/>
                <a:gd name="connsiteY3" fmla="*/ 1805 h 654104"/>
                <a:gd name="connsiteX4" fmla="*/ 0 w 487110"/>
                <a:gd name="connsiteY4" fmla="*/ 164175 h 654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7110" h="654104">
                  <a:moveTo>
                    <a:pt x="51275" y="514552"/>
                  </a:moveTo>
                  <a:cubicBezTo>
                    <a:pt x="173052" y="600010"/>
                    <a:pt x="294830" y="685468"/>
                    <a:pt x="367469" y="642739"/>
                  </a:cubicBezTo>
                  <a:cubicBezTo>
                    <a:pt x="440108" y="600010"/>
                    <a:pt x="487110" y="365000"/>
                    <a:pt x="487110" y="258178"/>
                  </a:cubicBezTo>
                  <a:cubicBezTo>
                    <a:pt x="487110" y="151356"/>
                    <a:pt x="448654" y="17472"/>
                    <a:pt x="367469" y="1805"/>
                  </a:cubicBezTo>
                  <a:cubicBezTo>
                    <a:pt x="286284" y="-13862"/>
                    <a:pt x="143142" y="75156"/>
                    <a:pt x="0" y="164175"/>
                  </a:cubicBezTo>
                </a:path>
              </a:pathLst>
            </a:cu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124A6F02-ED2A-4EA6-B9F1-B5C6C3672E26}"/>
                </a:ext>
              </a:extLst>
            </p:cNvPr>
            <p:cNvCxnSpPr>
              <a:endCxn id="6" idx="1"/>
            </p:cNvCxnSpPr>
            <p:nvPr/>
          </p:nvCxnSpPr>
          <p:spPr>
            <a:xfrm>
              <a:off x="3800091" y="1632247"/>
              <a:ext cx="478070" cy="4181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548C32B7-7D1A-4A5F-9B98-35C7E14C20A7}"/>
                    </a:ext>
                  </a:extLst>
                </p:cNvPr>
                <p:cNvSpPr txBox="1"/>
                <p:nvPr/>
              </p:nvSpPr>
              <p:spPr>
                <a:xfrm>
                  <a:off x="5723052" y="4758171"/>
                  <a:ext cx="80021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green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548C32B7-7D1A-4A5F-9B98-35C7E14C20A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23052" y="4758171"/>
                  <a:ext cx="800219" cy="369332"/>
                </a:xfrm>
                <a:prstGeom prst="rect">
                  <a:avLst/>
                </a:prstGeom>
                <a:blipFill>
                  <a:blip r:embed="rId9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50AFE42-97F2-4283-8FA1-855D817120B2}"/>
                  </a:ext>
                </a:extLst>
              </p:cNvPr>
              <p:cNvSpPr txBox="1"/>
              <p:nvPr/>
            </p:nvSpPr>
            <p:spPr>
              <a:xfrm>
                <a:off x="6983479" y="2738266"/>
                <a:ext cx="113197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={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50AFE42-97F2-4283-8FA1-855D817120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3479" y="2738266"/>
                <a:ext cx="1131977" cy="369332"/>
              </a:xfrm>
              <a:prstGeom prst="rect">
                <a:avLst/>
              </a:prstGeom>
              <a:blipFill>
                <a:blip r:embed="rId10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Content Placeholder 1">
                <a:extLst>
                  <a:ext uri="{FF2B5EF4-FFF2-40B4-BE49-F238E27FC236}">
                    <a16:creationId xmlns:a16="http://schemas.microsoft.com/office/drawing/2014/main" id="{D664F309-A391-46FE-98F4-4CB77341A6C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12860" y="131750"/>
                <a:ext cx="6552907" cy="215162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 lnSpcReduction="20000"/>
              </a:bodyPr>
              <a:lstStyle>
                <a:lvl1pPr marL="457200" indent="-4572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rgbClr val="FF9B9B"/>
                  </a:buClr>
                  <a:buSzPct val="80000"/>
                  <a:buFont typeface="Wingdings 3" panose="05040102010807070707" pitchFamily="18" charset="2"/>
                  <a:buChar char=""/>
                  <a:defRPr sz="2600" kern="120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defRPr>
                </a:lvl1pPr>
                <a:lvl2pPr marL="685800" indent="-27432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FFA3A3"/>
                  </a:buClr>
                  <a:buSzPct val="80000"/>
                  <a:buFont typeface="Wingdings 3" panose="05040102010807070707" pitchFamily="18" charset="2"/>
                  <a:buChar char=""/>
                  <a:defRPr sz="2400" kern="120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FF9797"/>
                  </a:buClr>
                  <a:buSzPct val="75000"/>
                  <a:buFont typeface="Wingdings 3" panose="05040102010807070707" pitchFamily="18" charset="2"/>
                  <a:buChar char=""/>
                  <a:defRPr sz="2000" kern="120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Wingdings 3" panose="05040102010807070707" pitchFamily="18" charset="2"/>
                  <a:buNone/>
                </a:pPr>
                <a:endParaRPr lang="en-US" sz="2000" dirty="0"/>
              </a:p>
              <a:p>
                <a:pPr marL="0" indent="0">
                  <a:buFont typeface="Wingdings 3" panose="05040102010807070707" pitchFamily="18" charset="2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𝑆𝑎𝑡</m:t>
                      </m:r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  <a:p>
                <a:pPr marL="0" indent="0">
                  <a:buFont typeface="Wingdings 3" panose="05040102010807070707" pitchFamily="18" charset="2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buFont typeface="Wingdings 3" panose="05040102010807070707" pitchFamily="18" charset="2"/>
                  <a:buNone/>
                </a:pPr>
                <a:r>
                  <a:rPr lang="en-US" sz="2000" dirty="0"/>
                  <a:t>while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2000" i="1" smtClean="0">
                        <a:latin typeface="Cambria Math" panose="02040503050406030204" pitchFamily="18" charset="0"/>
                      </a:rPr>
                      <m:t>≠</m:t>
                    </m:r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00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  <a:p>
                <a:pPr marL="0" indent="0">
                  <a:buFont typeface="Wingdings 3" panose="05040102010807070707" pitchFamily="18" charset="2"/>
                  <a:buNone/>
                </a:pPr>
                <a:r>
                  <a:rPr lang="en-US" sz="2000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000" i="1" smtClean="0">
                        <a:latin typeface="Cambria Math" panose="02040503050406030204" pitchFamily="18" charset="0"/>
                      </a:rPr>
                      <m:t>≔</m:t>
                    </m:r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−1 </m:t>
                        </m:r>
                      </m:sub>
                    </m:sSub>
                    <m:r>
                      <a:rPr lang="en-US" sz="2000" i="1" smtClean="0">
                        <a:latin typeface="Cambria Math" panose="02040503050406030204" pitchFamily="18" charset="0"/>
                      </a:rPr>
                      <m:t>∪</m:t>
                    </m:r>
                    <m:d>
                      <m:dPr>
                        <m:begChr m:val="{"/>
                        <m:endChr m:val="}"/>
                        <m:sepChr m:val="∣"/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𝑃𝑜𝑠𝑡</m:t>
                        </m:r>
                        <m:d>
                          <m:d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∩</m:t>
                        </m:r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00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200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≠∅</m:t>
                        </m:r>
                      </m:e>
                    </m:d>
                  </m:oMath>
                </a14:m>
                <a:endParaRPr lang="en-US" sz="2000" dirty="0"/>
              </a:p>
              <a:p>
                <a:pPr marL="0" indent="0">
                  <a:buFont typeface="Wingdings 3" panose="05040102010807070707" pitchFamily="18" charset="2"/>
                  <a:buNone/>
                </a:pPr>
                <a:r>
                  <a:rPr lang="en-US" sz="2000" dirty="0"/>
                  <a:t>	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i="1" smtClean="0">
                        <a:latin typeface="Cambria Math" panose="02040503050406030204" pitchFamily="18" charset="0"/>
                      </a:rPr>
                      <m:t>≔</m:t>
                    </m:r>
                    <m:r>
                      <a:rPr lang="en-US" sz="200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US" sz="2000" dirty="0"/>
              </a:p>
              <a:p>
                <a:pPr marL="0" indent="0">
                  <a:buFont typeface="Wingdings 3" panose="05040102010807070707" pitchFamily="18" charset="2"/>
                  <a:buNone/>
                </a:pPr>
                <a:r>
                  <a:rPr lang="en-US" sz="2000" dirty="0"/>
                  <a:t>end</a:t>
                </a:r>
              </a:p>
            </p:txBody>
          </p:sp>
        </mc:Choice>
        <mc:Fallback xmlns="">
          <p:sp>
            <p:nvSpPr>
              <p:cNvPr id="31" name="Content Placeholder 1">
                <a:extLst>
                  <a:ext uri="{FF2B5EF4-FFF2-40B4-BE49-F238E27FC236}">
                    <a16:creationId xmlns:a16="http://schemas.microsoft.com/office/drawing/2014/main" id="{D664F309-A391-46FE-98F4-4CB77341A6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2860" y="131750"/>
                <a:ext cx="6552907" cy="2151624"/>
              </a:xfrm>
              <a:prstGeom prst="rect">
                <a:avLst/>
              </a:prstGeom>
              <a:blipFill>
                <a:blip r:embed="rId11"/>
                <a:stretch>
                  <a:fillRect l="-931" b="-42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565344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809024D-2CA9-4612-9511-F51457651E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66AD89-7C8E-471C-954F-B722AF4EC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DBB22DB-A915-4943-9931-F9787819C4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EF </a:t>
            </a:r>
            <a:r>
              <a:rPr lang="en-US" dirty="0"/>
              <a:t>green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B8696215-B754-4F66-B584-8E9BB5F5AD43}"/>
              </a:ext>
            </a:extLst>
          </p:cNvPr>
          <p:cNvGrpSpPr/>
          <p:nvPr/>
        </p:nvGrpSpPr>
        <p:grpSpPr>
          <a:xfrm>
            <a:off x="836049" y="1359292"/>
            <a:ext cx="5180174" cy="3549894"/>
            <a:chOff x="3280162" y="1632247"/>
            <a:chExt cx="5180174" cy="354989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C095FA7E-3FCE-4313-828C-59B209A9016D}"/>
                    </a:ext>
                  </a:extLst>
                </p:cNvPr>
                <p:cNvSpPr/>
                <p:nvPr/>
              </p:nvSpPr>
              <p:spPr>
                <a:xfrm>
                  <a:off x="4204531" y="1974079"/>
                  <a:ext cx="502777" cy="521293"/>
                </a:xfrm>
                <a:prstGeom prst="ellipse">
                  <a:avLst/>
                </a:prstGeom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C095FA7E-3FCE-4313-828C-59B209A9016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04531" y="1974079"/>
                  <a:ext cx="502777" cy="521293"/>
                </a:xfrm>
                <a:prstGeom prst="ellipse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Oval 6">
                  <a:extLst>
                    <a:ext uri="{FF2B5EF4-FFF2-40B4-BE49-F238E27FC236}">
                      <a16:creationId xmlns:a16="http://schemas.microsoft.com/office/drawing/2014/main" id="{26B3FAE5-F066-45EF-AFEE-61AE862B0A1B}"/>
                    </a:ext>
                  </a:extLst>
                </p:cNvPr>
                <p:cNvSpPr/>
                <p:nvPr/>
              </p:nvSpPr>
              <p:spPr>
                <a:xfrm>
                  <a:off x="3280162" y="2907707"/>
                  <a:ext cx="502777" cy="521293"/>
                </a:xfrm>
                <a:prstGeom prst="ellipse">
                  <a:avLst/>
                </a:prstGeom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Oval 6">
                  <a:extLst>
                    <a:ext uri="{FF2B5EF4-FFF2-40B4-BE49-F238E27FC236}">
                      <a16:creationId xmlns:a16="http://schemas.microsoft.com/office/drawing/2014/main" id="{26B3FAE5-F066-45EF-AFEE-61AE862B0A1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80162" y="2907707"/>
                  <a:ext cx="502777" cy="521293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91BF1011-4FC8-409B-AFC2-EA25FA08D461}"/>
                    </a:ext>
                  </a:extLst>
                </p:cNvPr>
                <p:cNvSpPr/>
                <p:nvPr/>
              </p:nvSpPr>
              <p:spPr>
                <a:xfrm>
                  <a:off x="4204531" y="3798178"/>
                  <a:ext cx="502777" cy="521293"/>
                </a:xfrm>
                <a:prstGeom prst="ellipse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91BF1011-4FC8-409B-AFC2-EA25FA08D46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04531" y="3798178"/>
                  <a:ext cx="502777" cy="521293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Oval 8">
                  <a:extLst>
                    <a:ext uri="{FF2B5EF4-FFF2-40B4-BE49-F238E27FC236}">
                      <a16:creationId xmlns:a16="http://schemas.microsoft.com/office/drawing/2014/main" id="{D508A4C2-9126-4481-90D6-41A3CE360E3D}"/>
                    </a:ext>
                  </a:extLst>
                </p:cNvPr>
                <p:cNvSpPr/>
                <p:nvPr/>
              </p:nvSpPr>
              <p:spPr>
                <a:xfrm>
                  <a:off x="5185379" y="2926707"/>
                  <a:ext cx="502777" cy="521293"/>
                </a:xfrm>
                <a:prstGeom prst="ellipse">
                  <a:avLst/>
                </a:prstGeom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" name="Oval 8">
                  <a:extLst>
                    <a:ext uri="{FF2B5EF4-FFF2-40B4-BE49-F238E27FC236}">
                      <a16:creationId xmlns:a16="http://schemas.microsoft.com/office/drawing/2014/main" id="{D508A4C2-9126-4481-90D6-41A3CE360E3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85379" y="2926707"/>
                  <a:ext cx="502777" cy="521293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Oval 9">
                  <a:extLst>
                    <a:ext uri="{FF2B5EF4-FFF2-40B4-BE49-F238E27FC236}">
                      <a16:creationId xmlns:a16="http://schemas.microsoft.com/office/drawing/2014/main" id="{F7E1EF3A-9855-4C7D-AA34-85392069B11A}"/>
                    </a:ext>
                  </a:extLst>
                </p:cNvPr>
                <p:cNvSpPr/>
                <p:nvPr/>
              </p:nvSpPr>
              <p:spPr>
                <a:xfrm>
                  <a:off x="7566589" y="2907705"/>
                  <a:ext cx="502777" cy="521293"/>
                </a:xfrm>
                <a:prstGeom prst="ellipse">
                  <a:avLst/>
                </a:prstGeom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" name="Oval 9">
                  <a:extLst>
                    <a:ext uri="{FF2B5EF4-FFF2-40B4-BE49-F238E27FC236}">
                      <a16:creationId xmlns:a16="http://schemas.microsoft.com/office/drawing/2014/main" id="{F7E1EF3A-9855-4C7D-AA34-85392069B11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66589" y="2907705"/>
                  <a:ext cx="502777" cy="521293"/>
                </a:xfrm>
                <a:prstGeom prst="ellipse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Oval 10">
                  <a:extLst>
                    <a:ext uri="{FF2B5EF4-FFF2-40B4-BE49-F238E27FC236}">
                      <a16:creationId xmlns:a16="http://schemas.microsoft.com/office/drawing/2014/main" id="{74FE10A3-1807-4A45-B480-E1923769D3CE}"/>
                    </a:ext>
                  </a:extLst>
                </p:cNvPr>
                <p:cNvSpPr/>
                <p:nvPr/>
              </p:nvSpPr>
              <p:spPr>
                <a:xfrm>
                  <a:off x="6343985" y="2907706"/>
                  <a:ext cx="502777" cy="521293"/>
                </a:xfrm>
                <a:prstGeom prst="ellipse">
                  <a:avLst/>
                </a:prstGeom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" name="Oval 10">
                  <a:extLst>
                    <a:ext uri="{FF2B5EF4-FFF2-40B4-BE49-F238E27FC236}">
                      <a16:creationId xmlns:a16="http://schemas.microsoft.com/office/drawing/2014/main" id="{74FE10A3-1807-4A45-B480-E1923769D3C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43985" y="2907706"/>
                  <a:ext cx="502777" cy="521293"/>
                </a:xfrm>
                <a:prstGeom prst="ellipse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C348A500-DBE0-4C66-A872-733903328EEC}"/>
                </a:ext>
              </a:extLst>
            </p:cNvPr>
            <p:cNvCxnSpPr>
              <a:stCxn id="6" idx="3"/>
              <a:endCxn id="7" idx="7"/>
            </p:cNvCxnSpPr>
            <p:nvPr/>
          </p:nvCxnSpPr>
          <p:spPr>
            <a:xfrm flipH="1">
              <a:off x="3709309" y="2419030"/>
              <a:ext cx="568852" cy="56501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3F661A80-0DFB-4F31-A21A-00DB18326C00}"/>
                </a:ext>
              </a:extLst>
            </p:cNvPr>
            <p:cNvCxnSpPr>
              <a:cxnSpLocks/>
              <a:stCxn id="7" idx="5"/>
              <a:endCxn id="8" idx="1"/>
            </p:cNvCxnSpPr>
            <p:nvPr/>
          </p:nvCxnSpPr>
          <p:spPr>
            <a:xfrm>
              <a:off x="3709309" y="3352658"/>
              <a:ext cx="568852" cy="5218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F510BF5E-E7AA-4F6B-AE19-EDB57A50C0E0}"/>
                </a:ext>
              </a:extLst>
            </p:cNvPr>
            <p:cNvCxnSpPr>
              <a:cxnSpLocks/>
              <a:stCxn id="8" idx="7"/>
              <a:endCxn id="9" idx="3"/>
            </p:cNvCxnSpPr>
            <p:nvPr/>
          </p:nvCxnSpPr>
          <p:spPr>
            <a:xfrm flipV="1">
              <a:off x="4633678" y="3371658"/>
              <a:ext cx="625331" cy="5028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1FCA1434-6963-4766-9400-7AC4BC442A9E}"/>
                </a:ext>
              </a:extLst>
            </p:cNvPr>
            <p:cNvCxnSpPr>
              <a:cxnSpLocks/>
              <a:stCxn id="6" idx="5"/>
              <a:endCxn id="9" idx="1"/>
            </p:cNvCxnSpPr>
            <p:nvPr/>
          </p:nvCxnSpPr>
          <p:spPr>
            <a:xfrm>
              <a:off x="4633678" y="2419030"/>
              <a:ext cx="625331" cy="58401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1DFB57CD-0F98-428B-82E6-615B267C0F45}"/>
                </a:ext>
              </a:extLst>
            </p:cNvPr>
            <p:cNvCxnSpPr>
              <a:cxnSpLocks/>
              <a:endCxn id="11" idx="2"/>
            </p:cNvCxnSpPr>
            <p:nvPr/>
          </p:nvCxnSpPr>
          <p:spPr>
            <a:xfrm>
              <a:off x="5727821" y="3168352"/>
              <a:ext cx="616164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A800E98B-0F7D-4F79-A406-E3C1EB349579}"/>
                </a:ext>
              </a:extLst>
            </p:cNvPr>
            <p:cNvCxnSpPr>
              <a:cxnSpLocks/>
              <a:stCxn id="11" idx="6"/>
              <a:endCxn id="10" idx="2"/>
            </p:cNvCxnSpPr>
            <p:nvPr/>
          </p:nvCxnSpPr>
          <p:spPr>
            <a:xfrm flipV="1">
              <a:off x="6846762" y="3168352"/>
              <a:ext cx="719827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Oval 17">
                  <a:extLst>
                    <a:ext uri="{FF2B5EF4-FFF2-40B4-BE49-F238E27FC236}">
                      <a16:creationId xmlns:a16="http://schemas.microsoft.com/office/drawing/2014/main" id="{7FBD0232-AE7E-42C0-93DB-99EF8090A412}"/>
                    </a:ext>
                  </a:extLst>
                </p:cNvPr>
                <p:cNvSpPr/>
                <p:nvPr/>
              </p:nvSpPr>
              <p:spPr>
                <a:xfrm>
                  <a:off x="5220275" y="4660848"/>
                  <a:ext cx="502777" cy="521293"/>
                </a:xfrm>
                <a:prstGeom prst="ellipse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Oval 17">
                  <a:extLst>
                    <a:ext uri="{FF2B5EF4-FFF2-40B4-BE49-F238E27FC236}">
                      <a16:creationId xmlns:a16="http://schemas.microsoft.com/office/drawing/2014/main" id="{7FBD0232-AE7E-42C0-93DB-99EF8090A41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20275" y="4660848"/>
                  <a:ext cx="502777" cy="521293"/>
                </a:xfrm>
                <a:prstGeom prst="ellipse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2BA1810E-AEEE-4F6F-B177-4549CBA96F0D}"/>
                </a:ext>
              </a:extLst>
            </p:cNvPr>
            <p:cNvCxnSpPr>
              <a:cxnSpLocks/>
              <a:stCxn id="8" idx="5"/>
              <a:endCxn id="18" idx="1"/>
            </p:cNvCxnSpPr>
            <p:nvPr/>
          </p:nvCxnSpPr>
          <p:spPr>
            <a:xfrm>
              <a:off x="4633678" y="4243129"/>
              <a:ext cx="660227" cy="49406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CFEF4BAF-BAE9-42CB-9C1E-D76E5DF932CB}"/>
                </a:ext>
              </a:extLst>
            </p:cNvPr>
            <p:cNvSpPr/>
            <p:nvPr/>
          </p:nvSpPr>
          <p:spPr>
            <a:xfrm>
              <a:off x="4691641" y="2256090"/>
              <a:ext cx="700755" cy="675117"/>
            </a:xfrm>
            <a:custGeom>
              <a:avLst/>
              <a:gdLst>
                <a:gd name="connsiteX0" fmla="*/ 700755 w 700755"/>
                <a:gd name="connsiteY0" fmla="*/ 675117 h 675117"/>
                <a:gd name="connsiteX1" fmla="*/ 478565 w 700755"/>
                <a:gd name="connsiteY1" fmla="*/ 153824 h 675117"/>
                <a:gd name="connsiteX2" fmla="*/ 0 w 700755"/>
                <a:gd name="connsiteY2" fmla="*/ 0 h 675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00755" h="675117">
                  <a:moveTo>
                    <a:pt x="700755" y="675117"/>
                  </a:moveTo>
                  <a:cubicBezTo>
                    <a:pt x="648056" y="470730"/>
                    <a:pt x="595357" y="266343"/>
                    <a:pt x="478565" y="153824"/>
                  </a:cubicBezTo>
                  <a:cubicBezTo>
                    <a:pt x="361773" y="41305"/>
                    <a:pt x="180886" y="20652"/>
                    <a:pt x="0" y="0"/>
                  </a:cubicBezTo>
                </a:path>
              </a:pathLst>
            </a:cu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9854552C-FDD1-4252-B584-DD1F63CBBC96}"/>
                </a:ext>
              </a:extLst>
            </p:cNvPr>
            <p:cNvSpPr/>
            <p:nvPr/>
          </p:nvSpPr>
          <p:spPr>
            <a:xfrm>
              <a:off x="4691641" y="3978095"/>
              <a:ext cx="700755" cy="682753"/>
            </a:xfrm>
            <a:custGeom>
              <a:avLst/>
              <a:gdLst>
                <a:gd name="connsiteX0" fmla="*/ 700755 w 700755"/>
                <a:gd name="connsiteY0" fmla="*/ 675117 h 675117"/>
                <a:gd name="connsiteX1" fmla="*/ 478565 w 700755"/>
                <a:gd name="connsiteY1" fmla="*/ 153824 h 675117"/>
                <a:gd name="connsiteX2" fmla="*/ 0 w 700755"/>
                <a:gd name="connsiteY2" fmla="*/ 0 h 675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00755" h="675117">
                  <a:moveTo>
                    <a:pt x="700755" y="675117"/>
                  </a:moveTo>
                  <a:cubicBezTo>
                    <a:pt x="648056" y="470730"/>
                    <a:pt x="595357" y="266343"/>
                    <a:pt x="478565" y="153824"/>
                  </a:cubicBezTo>
                  <a:cubicBezTo>
                    <a:pt x="361773" y="41305"/>
                    <a:pt x="180886" y="20652"/>
                    <a:pt x="0" y="0"/>
                  </a:cubicBezTo>
                </a:path>
              </a:pathLst>
            </a:cu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0A68463D-3DD4-4E2A-822C-35A5CE694879}"/>
                </a:ext>
              </a:extLst>
            </p:cNvPr>
            <p:cNvCxnSpPr>
              <a:cxnSpLocks/>
              <a:stCxn id="8" idx="0"/>
              <a:endCxn id="6" idx="4"/>
            </p:cNvCxnSpPr>
            <p:nvPr/>
          </p:nvCxnSpPr>
          <p:spPr>
            <a:xfrm flipV="1">
              <a:off x="4455920" y="2495372"/>
              <a:ext cx="0" cy="130280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68D44D4E-53F5-40B2-905E-DAE74F19EA73}"/>
                </a:ext>
              </a:extLst>
            </p:cNvPr>
            <p:cNvSpPr/>
            <p:nvPr/>
          </p:nvSpPr>
          <p:spPr>
            <a:xfrm>
              <a:off x="7973226" y="2801216"/>
              <a:ext cx="487110" cy="654104"/>
            </a:xfrm>
            <a:custGeom>
              <a:avLst/>
              <a:gdLst>
                <a:gd name="connsiteX0" fmla="*/ 51275 w 487110"/>
                <a:gd name="connsiteY0" fmla="*/ 514552 h 654104"/>
                <a:gd name="connsiteX1" fmla="*/ 367469 w 487110"/>
                <a:gd name="connsiteY1" fmla="*/ 642739 h 654104"/>
                <a:gd name="connsiteX2" fmla="*/ 487110 w 487110"/>
                <a:gd name="connsiteY2" fmla="*/ 258178 h 654104"/>
                <a:gd name="connsiteX3" fmla="*/ 367469 w 487110"/>
                <a:gd name="connsiteY3" fmla="*/ 1805 h 654104"/>
                <a:gd name="connsiteX4" fmla="*/ 0 w 487110"/>
                <a:gd name="connsiteY4" fmla="*/ 164175 h 654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7110" h="654104">
                  <a:moveTo>
                    <a:pt x="51275" y="514552"/>
                  </a:moveTo>
                  <a:cubicBezTo>
                    <a:pt x="173052" y="600010"/>
                    <a:pt x="294830" y="685468"/>
                    <a:pt x="367469" y="642739"/>
                  </a:cubicBezTo>
                  <a:cubicBezTo>
                    <a:pt x="440108" y="600010"/>
                    <a:pt x="487110" y="365000"/>
                    <a:pt x="487110" y="258178"/>
                  </a:cubicBezTo>
                  <a:cubicBezTo>
                    <a:pt x="487110" y="151356"/>
                    <a:pt x="448654" y="17472"/>
                    <a:pt x="367469" y="1805"/>
                  </a:cubicBezTo>
                  <a:cubicBezTo>
                    <a:pt x="286284" y="-13862"/>
                    <a:pt x="143142" y="75156"/>
                    <a:pt x="0" y="164175"/>
                  </a:cubicBezTo>
                </a:path>
              </a:pathLst>
            </a:cu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124A6F02-ED2A-4EA6-B9F1-B5C6C3672E26}"/>
                </a:ext>
              </a:extLst>
            </p:cNvPr>
            <p:cNvCxnSpPr>
              <a:endCxn id="6" idx="1"/>
            </p:cNvCxnSpPr>
            <p:nvPr/>
          </p:nvCxnSpPr>
          <p:spPr>
            <a:xfrm>
              <a:off x="3800091" y="1632247"/>
              <a:ext cx="478070" cy="4181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548C32B7-7D1A-4A5F-9B98-35C7E14C20A7}"/>
                    </a:ext>
                  </a:extLst>
                </p:cNvPr>
                <p:cNvSpPr txBox="1"/>
                <p:nvPr/>
              </p:nvSpPr>
              <p:spPr>
                <a:xfrm>
                  <a:off x="5723052" y="4758171"/>
                  <a:ext cx="80021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green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548C32B7-7D1A-4A5F-9B98-35C7E14C20A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23052" y="4758171"/>
                  <a:ext cx="800219" cy="369332"/>
                </a:xfrm>
                <a:prstGeom prst="rect">
                  <a:avLst/>
                </a:prstGeom>
                <a:blipFill>
                  <a:blip r:embed="rId9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50AFE42-97F2-4283-8FA1-855D817120B2}"/>
                  </a:ext>
                </a:extLst>
              </p:cNvPr>
              <p:cNvSpPr txBox="1"/>
              <p:nvPr/>
            </p:nvSpPr>
            <p:spPr>
              <a:xfrm>
                <a:off x="6983479" y="2738266"/>
                <a:ext cx="1421543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={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0" dirty="0"/>
              </a:p>
              <a:p>
                <a:endParaRPr lang="en-US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50AFE42-97F2-4283-8FA1-855D817120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3479" y="2738266"/>
                <a:ext cx="1421543" cy="120032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Content Placeholder 1">
                <a:extLst>
                  <a:ext uri="{FF2B5EF4-FFF2-40B4-BE49-F238E27FC236}">
                    <a16:creationId xmlns:a16="http://schemas.microsoft.com/office/drawing/2014/main" id="{4E9D8609-84B2-4E23-B8A9-6649FE0D9B6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12860" y="131750"/>
                <a:ext cx="6552907" cy="215162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 lnSpcReduction="20000"/>
              </a:bodyPr>
              <a:lstStyle>
                <a:lvl1pPr marL="457200" indent="-4572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rgbClr val="FF9B9B"/>
                  </a:buClr>
                  <a:buSzPct val="80000"/>
                  <a:buFont typeface="Wingdings 3" panose="05040102010807070707" pitchFamily="18" charset="2"/>
                  <a:buChar char=""/>
                  <a:defRPr sz="2600" kern="120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defRPr>
                </a:lvl1pPr>
                <a:lvl2pPr marL="685800" indent="-27432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FFA3A3"/>
                  </a:buClr>
                  <a:buSzPct val="80000"/>
                  <a:buFont typeface="Wingdings 3" panose="05040102010807070707" pitchFamily="18" charset="2"/>
                  <a:buChar char=""/>
                  <a:defRPr sz="2400" kern="120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FF9797"/>
                  </a:buClr>
                  <a:buSzPct val="75000"/>
                  <a:buFont typeface="Wingdings 3" panose="05040102010807070707" pitchFamily="18" charset="2"/>
                  <a:buChar char=""/>
                  <a:defRPr sz="2000" kern="120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Wingdings 3" panose="05040102010807070707" pitchFamily="18" charset="2"/>
                  <a:buNone/>
                </a:pPr>
                <a:endParaRPr lang="en-US" sz="2000" dirty="0"/>
              </a:p>
              <a:p>
                <a:pPr marL="0" indent="0">
                  <a:buFont typeface="Wingdings 3" panose="05040102010807070707" pitchFamily="18" charset="2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𝑆𝑎𝑡</m:t>
                      </m:r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  <a:p>
                <a:pPr marL="0" indent="0">
                  <a:buFont typeface="Wingdings 3" panose="05040102010807070707" pitchFamily="18" charset="2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buFont typeface="Wingdings 3" panose="05040102010807070707" pitchFamily="18" charset="2"/>
                  <a:buNone/>
                </a:pPr>
                <a:r>
                  <a:rPr lang="en-US" sz="2000" dirty="0"/>
                  <a:t>while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2000" i="1" smtClean="0">
                        <a:latin typeface="Cambria Math" panose="02040503050406030204" pitchFamily="18" charset="0"/>
                      </a:rPr>
                      <m:t>≠</m:t>
                    </m:r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00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  <a:p>
                <a:pPr marL="0" indent="0">
                  <a:buFont typeface="Wingdings 3" panose="05040102010807070707" pitchFamily="18" charset="2"/>
                  <a:buNone/>
                </a:pPr>
                <a:r>
                  <a:rPr lang="en-US" sz="2000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000" i="1" smtClean="0">
                        <a:latin typeface="Cambria Math" panose="02040503050406030204" pitchFamily="18" charset="0"/>
                      </a:rPr>
                      <m:t>≔</m:t>
                    </m:r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−1 </m:t>
                        </m:r>
                      </m:sub>
                    </m:sSub>
                    <m:r>
                      <a:rPr lang="en-US" sz="2000" i="1" smtClean="0">
                        <a:latin typeface="Cambria Math" panose="02040503050406030204" pitchFamily="18" charset="0"/>
                      </a:rPr>
                      <m:t>∪</m:t>
                    </m:r>
                    <m:d>
                      <m:dPr>
                        <m:begChr m:val="{"/>
                        <m:endChr m:val="}"/>
                        <m:sepChr m:val="∣"/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𝑃𝑜𝑠𝑡</m:t>
                        </m:r>
                        <m:d>
                          <m:d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∩</m:t>
                        </m:r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00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200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≠∅</m:t>
                        </m:r>
                      </m:e>
                    </m:d>
                  </m:oMath>
                </a14:m>
                <a:endParaRPr lang="en-US" sz="2000" dirty="0"/>
              </a:p>
              <a:p>
                <a:pPr marL="0" indent="0">
                  <a:buFont typeface="Wingdings 3" panose="05040102010807070707" pitchFamily="18" charset="2"/>
                  <a:buNone/>
                </a:pPr>
                <a:r>
                  <a:rPr lang="en-US" sz="2000" dirty="0"/>
                  <a:t>	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i="1" smtClean="0">
                        <a:latin typeface="Cambria Math" panose="02040503050406030204" pitchFamily="18" charset="0"/>
                      </a:rPr>
                      <m:t>≔</m:t>
                    </m:r>
                    <m:r>
                      <a:rPr lang="en-US" sz="200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US" sz="2000" dirty="0"/>
              </a:p>
              <a:p>
                <a:pPr marL="0" indent="0">
                  <a:buFont typeface="Wingdings 3" panose="05040102010807070707" pitchFamily="18" charset="2"/>
                  <a:buNone/>
                </a:pPr>
                <a:r>
                  <a:rPr lang="en-US" sz="2000" dirty="0"/>
                  <a:t>end</a:t>
                </a:r>
              </a:p>
            </p:txBody>
          </p:sp>
        </mc:Choice>
        <mc:Fallback xmlns="">
          <p:sp>
            <p:nvSpPr>
              <p:cNvPr id="30" name="Content Placeholder 1">
                <a:extLst>
                  <a:ext uri="{FF2B5EF4-FFF2-40B4-BE49-F238E27FC236}">
                    <a16:creationId xmlns:a16="http://schemas.microsoft.com/office/drawing/2014/main" id="{4E9D8609-84B2-4E23-B8A9-6649FE0D9B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2860" y="131750"/>
                <a:ext cx="6552907" cy="2151624"/>
              </a:xfrm>
              <a:prstGeom prst="rect">
                <a:avLst/>
              </a:prstGeom>
              <a:blipFill>
                <a:blip r:embed="rId11"/>
                <a:stretch>
                  <a:fillRect l="-931" b="-42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26653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64A4C36-0900-463C-ABB2-CD2D3B7E41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681" y="2597150"/>
            <a:ext cx="10356387" cy="3086890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767A8BC-83B4-446D-872F-376AAD280A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7A0D78-5AC5-439B-B3E0-54D836BD9C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BAA3724-17CA-4775-9A1D-E05D4452D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Computation Tree Logic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213C5F8-8262-4F76-994B-CED5D2A462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1943" y="989914"/>
            <a:ext cx="1572222" cy="209629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3CA389C-AF03-4C46-8699-E499B25AE0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210" y="989913"/>
            <a:ext cx="1612769" cy="209629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FC88939-B972-4721-96A8-245ADD35A3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3129" y="989912"/>
            <a:ext cx="1630750" cy="209629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4C3E7E1-3E63-478F-98EC-A26954D1B205}"/>
              </a:ext>
            </a:extLst>
          </p:cNvPr>
          <p:cNvSpPr txBox="1"/>
          <p:nvPr/>
        </p:nvSpPr>
        <p:spPr>
          <a:xfrm>
            <a:off x="7020607" y="896141"/>
            <a:ext cx="3248005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Model checking inventors, </a:t>
            </a:r>
          </a:p>
          <a:p>
            <a:r>
              <a:rPr lang="en-US" dirty="0"/>
              <a:t>ACM 2007 Turing Award winners</a:t>
            </a:r>
          </a:p>
          <a:p>
            <a:endParaRPr lang="en-US" dirty="0"/>
          </a:p>
          <a:p>
            <a:r>
              <a:rPr lang="en-US" dirty="0"/>
              <a:t>(L to R)</a:t>
            </a:r>
          </a:p>
          <a:p>
            <a:r>
              <a:rPr lang="en-US" dirty="0"/>
              <a:t>E. Allen Emerson</a:t>
            </a:r>
          </a:p>
          <a:p>
            <a:r>
              <a:rPr lang="en-US" dirty="0"/>
              <a:t>Ed Clarke</a:t>
            </a:r>
          </a:p>
          <a:p>
            <a:r>
              <a:rPr lang="en-US" dirty="0"/>
              <a:t>Josef Sifakis</a:t>
            </a:r>
          </a:p>
        </p:txBody>
      </p:sp>
      <p:sp>
        <p:nvSpPr>
          <p:cNvPr id="13" name="Content Placeholder 1">
            <a:extLst>
              <a:ext uri="{FF2B5EF4-FFF2-40B4-BE49-F238E27FC236}">
                <a16:creationId xmlns:a16="http://schemas.microsoft.com/office/drawing/2014/main" id="{B7DA949A-24DB-469F-AF30-9507260812D3}"/>
              </a:ext>
            </a:extLst>
          </p:cNvPr>
          <p:cNvSpPr txBox="1">
            <a:spLocks/>
          </p:cNvSpPr>
          <p:nvPr/>
        </p:nvSpPr>
        <p:spPr>
          <a:xfrm>
            <a:off x="166681" y="3365500"/>
            <a:ext cx="11699087" cy="23185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572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F9B9B"/>
              </a:buClr>
              <a:buSzPct val="80000"/>
              <a:buFont typeface="Wingdings 3" panose="05040102010807070707" pitchFamily="18" charset="2"/>
              <a:buChar char=""/>
              <a:defRPr sz="2600" kern="12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defRPr>
            </a:lvl1pPr>
            <a:lvl2pPr marL="685800" indent="-27432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FA3A3"/>
              </a:buClr>
              <a:buSzPct val="80000"/>
              <a:buFont typeface="Wingdings 3" panose="05040102010807070707" pitchFamily="18" charset="2"/>
              <a:buChar char="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F9797"/>
              </a:buClr>
              <a:buSzPct val="75000"/>
              <a:buFont typeface="Wingdings 3" panose="05040102010807070707" pitchFamily="18" charset="2"/>
              <a:buChar char="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Branching Time view of programs: we are interested not in a single timeline, but all possible timelines</a:t>
            </a:r>
          </a:p>
          <a:p>
            <a:r>
              <a:rPr lang="en-US" dirty="0"/>
              <a:t>Instead of program traces, we reason about computation trees</a:t>
            </a:r>
          </a:p>
          <a:p>
            <a:r>
              <a:rPr lang="en-US" dirty="0"/>
              <a:t>CTL is a logic defined over computation trees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Font typeface="Wingdings 3" panose="05040102010807070707" pitchFamily="18" charset="2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67759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809024D-2CA9-4612-9511-F51457651E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66AD89-7C8E-471C-954F-B722AF4EC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DBB22DB-A915-4943-9931-F9787819C4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EF </a:t>
            </a:r>
            <a:r>
              <a:rPr lang="en-US" dirty="0"/>
              <a:t>green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B8696215-B754-4F66-B584-8E9BB5F5AD43}"/>
              </a:ext>
            </a:extLst>
          </p:cNvPr>
          <p:cNvGrpSpPr/>
          <p:nvPr/>
        </p:nvGrpSpPr>
        <p:grpSpPr>
          <a:xfrm>
            <a:off x="836049" y="1359292"/>
            <a:ext cx="5180174" cy="3549894"/>
            <a:chOff x="3280162" y="1632247"/>
            <a:chExt cx="5180174" cy="354989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C095FA7E-3FCE-4313-828C-59B209A9016D}"/>
                    </a:ext>
                  </a:extLst>
                </p:cNvPr>
                <p:cNvSpPr/>
                <p:nvPr/>
              </p:nvSpPr>
              <p:spPr>
                <a:xfrm>
                  <a:off x="4204531" y="1974079"/>
                  <a:ext cx="502777" cy="521293"/>
                </a:xfrm>
                <a:prstGeom prst="ellipse">
                  <a:avLst/>
                </a:prstGeom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C095FA7E-3FCE-4313-828C-59B209A9016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04531" y="1974079"/>
                  <a:ext cx="502777" cy="521293"/>
                </a:xfrm>
                <a:prstGeom prst="ellipse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Oval 6">
                  <a:extLst>
                    <a:ext uri="{FF2B5EF4-FFF2-40B4-BE49-F238E27FC236}">
                      <a16:creationId xmlns:a16="http://schemas.microsoft.com/office/drawing/2014/main" id="{26B3FAE5-F066-45EF-AFEE-61AE862B0A1B}"/>
                    </a:ext>
                  </a:extLst>
                </p:cNvPr>
                <p:cNvSpPr/>
                <p:nvPr/>
              </p:nvSpPr>
              <p:spPr>
                <a:xfrm>
                  <a:off x="3280162" y="2907707"/>
                  <a:ext cx="502777" cy="521293"/>
                </a:xfrm>
                <a:prstGeom prst="ellipse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Oval 6">
                  <a:extLst>
                    <a:ext uri="{FF2B5EF4-FFF2-40B4-BE49-F238E27FC236}">
                      <a16:creationId xmlns:a16="http://schemas.microsoft.com/office/drawing/2014/main" id="{26B3FAE5-F066-45EF-AFEE-61AE862B0A1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80162" y="2907707"/>
                  <a:ext cx="502777" cy="521293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91BF1011-4FC8-409B-AFC2-EA25FA08D461}"/>
                    </a:ext>
                  </a:extLst>
                </p:cNvPr>
                <p:cNvSpPr/>
                <p:nvPr/>
              </p:nvSpPr>
              <p:spPr>
                <a:xfrm>
                  <a:off x="4204531" y="3798178"/>
                  <a:ext cx="502777" cy="521293"/>
                </a:xfrm>
                <a:prstGeom prst="ellipse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91BF1011-4FC8-409B-AFC2-EA25FA08D46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04531" y="3798178"/>
                  <a:ext cx="502777" cy="521293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Oval 8">
                  <a:extLst>
                    <a:ext uri="{FF2B5EF4-FFF2-40B4-BE49-F238E27FC236}">
                      <a16:creationId xmlns:a16="http://schemas.microsoft.com/office/drawing/2014/main" id="{D508A4C2-9126-4481-90D6-41A3CE360E3D}"/>
                    </a:ext>
                  </a:extLst>
                </p:cNvPr>
                <p:cNvSpPr/>
                <p:nvPr/>
              </p:nvSpPr>
              <p:spPr>
                <a:xfrm>
                  <a:off x="5185379" y="2926707"/>
                  <a:ext cx="502777" cy="521293"/>
                </a:xfrm>
                <a:prstGeom prst="ellipse">
                  <a:avLst/>
                </a:prstGeom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" name="Oval 8">
                  <a:extLst>
                    <a:ext uri="{FF2B5EF4-FFF2-40B4-BE49-F238E27FC236}">
                      <a16:creationId xmlns:a16="http://schemas.microsoft.com/office/drawing/2014/main" id="{D508A4C2-9126-4481-90D6-41A3CE360E3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85379" y="2926707"/>
                  <a:ext cx="502777" cy="521293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Oval 9">
                  <a:extLst>
                    <a:ext uri="{FF2B5EF4-FFF2-40B4-BE49-F238E27FC236}">
                      <a16:creationId xmlns:a16="http://schemas.microsoft.com/office/drawing/2014/main" id="{F7E1EF3A-9855-4C7D-AA34-85392069B11A}"/>
                    </a:ext>
                  </a:extLst>
                </p:cNvPr>
                <p:cNvSpPr/>
                <p:nvPr/>
              </p:nvSpPr>
              <p:spPr>
                <a:xfrm>
                  <a:off x="7566589" y="2907705"/>
                  <a:ext cx="502777" cy="521293"/>
                </a:xfrm>
                <a:prstGeom prst="ellipse">
                  <a:avLst/>
                </a:prstGeom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" name="Oval 9">
                  <a:extLst>
                    <a:ext uri="{FF2B5EF4-FFF2-40B4-BE49-F238E27FC236}">
                      <a16:creationId xmlns:a16="http://schemas.microsoft.com/office/drawing/2014/main" id="{F7E1EF3A-9855-4C7D-AA34-85392069B11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66589" y="2907705"/>
                  <a:ext cx="502777" cy="521293"/>
                </a:xfrm>
                <a:prstGeom prst="ellipse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Oval 10">
                  <a:extLst>
                    <a:ext uri="{FF2B5EF4-FFF2-40B4-BE49-F238E27FC236}">
                      <a16:creationId xmlns:a16="http://schemas.microsoft.com/office/drawing/2014/main" id="{74FE10A3-1807-4A45-B480-E1923769D3CE}"/>
                    </a:ext>
                  </a:extLst>
                </p:cNvPr>
                <p:cNvSpPr/>
                <p:nvPr/>
              </p:nvSpPr>
              <p:spPr>
                <a:xfrm>
                  <a:off x="6343985" y="2907706"/>
                  <a:ext cx="502777" cy="521293"/>
                </a:xfrm>
                <a:prstGeom prst="ellipse">
                  <a:avLst/>
                </a:prstGeom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" name="Oval 10">
                  <a:extLst>
                    <a:ext uri="{FF2B5EF4-FFF2-40B4-BE49-F238E27FC236}">
                      <a16:creationId xmlns:a16="http://schemas.microsoft.com/office/drawing/2014/main" id="{74FE10A3-1807-4A45-B480-E1923769D3C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43985" y="2907706"/>
                  <a:ext cx="502777" cy="521293"/>
                </a:xfrm>
                <a:prstGeom prst="ellipse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C348A500-DBE0-4C66-A872-733903328EEC}"/>
                </a:ext>
              </a:extLst>
            </p:cNvPr>
            <p:cNvCxnSpPr>
              <a:stCxn id="6" idx="3"/>
              <a:endCxn id="7" idx="7"/>
            </p:cNvCxnSpPr>
            <p:nvPr/>
          </p:nvCxnSpPr>
          <p:spPr>
            <a:xfrm flipH="1">
              <a:off x="3709309" y="2419030"/>
              <a:ext cx="568852" cy="56501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3F661A80-0DFB-4F31-A21A-00DB18326C00}"/>
                </a:ext>
              </a:extLst>
            </p:cNvPr>
            <p:cNvCxnSpPr>
              <a:cxnSpLocks/>
              <a:stCxn id="7" idx="5"/>
              <a:endCxn id="8" idx="1"/>
            </p:cNvCxnSpPr>
            <p:nvPr/>
          </p:nvCxnSpPr>
          <p:spPr>
            <a:xfrm>
              <a:off x="3709309" y="3352658"/>
              <a:ext cx="568852" cy="5218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F510BF5E-E7AA-4F6B-AE19-EDB57A50C0E0}"/>
                </a:ext>
              </a:extLst>
            </p:cNvPr>
            <p:cNvCxnSpPr>
              <a:cxnSpLocks/>
              <a:stCxn id="8" idx="7"/>
              <a:endCxn id="9" idx="3"/>
            </p:cNvCxnSpPr>
            <p:nvPr/>
          </p:nvCxnSpPr>
          <p:spPr>
            <a:xfrm flipV="1">
              <a:off x="4633678" y="3371658"/>
              <a:ext cx="625331" cy="5028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1FCA1434-6963-4766-9400-7AC4BC442A9E}"/>
                </a:ext>
              </a:extLst>
            </p:cNvPr>
            <p:cNvCxnSpPr>
              <a:cxnSpLocks/>
              <a:stCxn id="6" idx="5"/>
              <a:endCxn id="9" idx="1"/>
            </p:cNvCxnSpPr>
            <p:nvPr/>
          </p:nvCxnSpPr>
          <p:spPr>
            <a:xfrm>
              <a:off x="4633678" y="2419030"/>
              <a:ext cx="625331" cy="58401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1DFB57CD-0F98-428B-82E6-615B267C0F45}"/>
                </a:ext>
              </a:extLst>
            </p:cNvPr>
            <p:cNvCxnSpPr>
              <a:cxnSpLocks/>
              <a:endCxn id="11" idx="2"/>
            </p:cNvCxnSpPr>
            <p:nvPr/>
          </p:nvCxnSpPr>
          <p:spPr>
            <a:xfrm>
              <a:off x="5727821" y="3168352"/>
              <a:ext cx="616164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A800E98B-0F7D-4F79-A406-E3C1EB349579}"/>
                </a:ext>
              </a:extLst>
            </p:cNvPr>
            <p:cNvCxnSpPr>
              <a:cxnSpLocks/>
              <a:stCxn id="11" idx="6"/>
              <a:endCxn id="10" idx="2"/>
            </p:cNvCxnSpPr>
            <p:nvPr/>
          </p:nvCxnSpPr>
          <p:spPr>
            <a:xfrm flipV="1">
              <a:off x="6846762" y="3168352"/>
              <a:ext cx="719827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Oval 17">
                  <a:extLst>
                    <a:ext uri="{FF2B5EF4-FFF2-40B4-BE49-F238E27FC236}">
                      <a16:creationId xmlns:a16="http://schemas.microsoft.com/office/drawing/2014/main" id="{7FBD0232-AE7E-42C0-93DB-99EF8090A412}"/>
                    </a:ext>
                  </a:extLst>
                </p:cNvPr>
                <p:cNvSpPr/>
                <p:nvPr/>
              </p:nvSpPr>
              <p:spPr>
                <a:xfrm>
                  <a:off x="5220275" y="4660848"/>
                  <a:ext cx="502777" cy="521293"/>
                </a:xfrm>
                <a:prstGeom prst="ellipse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Oval 17">
                  <a:extLst>
                    <a:ext uri="{FF2B5EF4-FFF2-40B4-BE49-F238E27FC236}">
                      <a16:creationId xmlns:a16="http://schemas.microsoft.com/office/drawing/2014/main" id="{7FBD0232-AE7E-42C0-93DB-99EF8090A41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20275" y="4660848"/>
                  <a:ext cx="502777" cy="521293"/>
                </a:xfrm>
                <a:prstGeom prst="ellipse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2BA1810E-AEEE-4F6F-B177-4549CBA96F0D}"/>
                </a:ext>
              </a:extLst>
            </p:cNvPr>
            <p:cNvCxnSpPr>
              <a:cxnSpLocks/>
              <a:stCxn id="8" idx="5"/>
              <a:endCxn id="18" idx="1"/>
            </p:cNvCxnSpPr>
            <p:nvPr/>
          </p:nvCxnSpPr>
          <p:spPr>
            <a:xfrm>
              <a:off x="4633678" y="4243129"/>
              <a:ext cx="660227" cy="49406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CFEF4BAF-BAE9-42CB-9C1E-D76E5DF932CB}"/>
                </a:ext>
              </a:extLst>
            </p:cNvPr>
            <p:cNvSpPr/>
            <p:nvPr/>
          </p:nvSpPr>
          <p:spPr>
            <a:xfrm>
              <a:off x="4691641" y="2256090"/>
              <a:ext cx="700755" cy="675117"/>
            </a:xfrm>
            <a:custGeom>
              <a:avLst/>
              <a:gdLst>
                <a:gd name="connsiteX0" fmla="*/ 700755 w 700755"/>
                <a:gd name="connsiteY0" fmla="*/ 675117 h 675117"/>
                <a:gd name="connsiteX1" fmla="*/ 478565 w 700755"/>
                <a:gd name="connsiteY1" fmla="*/ 153824 h 675117"/>
                <a:gd name="connsiteX2" fmla="*/ 0 w 700755"/>
                <a:gd name="connsiteY2" fmla="*/ 0 h 675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00755" h="675117">
                  <a:moveTo>
                    <a:pt x="700755" y="675117"/>
                  </a:moveTo>
                  <a:cubicBezTo>
                    <a:pt x="648056" y="470730"/>
                    <a:pt x="595357" y="266343"/>
                    <a:pt x="478565" y="153824"/>
                  </a:cubicBezTo>
                  <a:cubicBezTo>
                    <a:pt x="361773" y="41305"/>
                    <a:pt x="180886" y="20652"/>
                    <a:pt x="0" y="0"/>
                  </a:cubicBezTo>
                </a:path>
              </a:pathLst>
            </a:cu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9854552C-FDD1-4252-B584-DD1F63CBBC96}"/>
                </a:ext>
              </a:extLst>
            </p:cNvPr>
            <p:cNvSpPr/>
            <p:nvPr/>
          </p:nvSpPr>
          <p:spPr>
            <a:xfrm>
              <a:off x="4691641" y="3978095"/>
              <a:ext cx="700755" cy="682753"/>
            </a:xfrm>
            <a:custGeom>
              <a:avLst/>
              <a:gdLst>
                <a:gd name="connsiteX0" fmla="*/ 700755 w 700755"/>
                <a:gd name="connsiteY0" fmla="*/ 675117 h 675117"/>
                <a:gd name="connsiteX1" fmla="*/ 478565 w 700755"/>
                <a:gd name="connsiteY1" fmla="*/ 153824 h 675117"/>
                <a:gd name="connsiteX2" fmla="*/ 0 w 700755"/>
                <a:gd name="connsiteY2" fmla="*/ 0 h 675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00755" h="675117">
                  <a:moveTo>
                    <a:pt x="700755" y="675117"/>
                  </a:moveTo>
                  <a:cubicBezTo>
                    <a:pt x="648056" y="470730"/>
                    <a:pt x="595357" y="266343"/>
                    <a:pt x="478565" y="153824"/>
                  </a:cubicBezTo>
                  <a:cubicBezTo>
                    <a:pt x="361773" y="41305"/>
                    <a:pt x="180886" y="20652"/>
                    <a:pt x="0" y="0"/>
                  </a:cubicBezTo>
                </a:path>
              </a:pathLst>
            </a:cu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0A68463D-3DD4-4E2A-822C-35A5CE694879}"/>
                </a:ext>
              </a:extLst>
            </p:cNvPr>
            <p:cNvCxnSpPr>
              <a:cxnSpLocks/>
              <a:stCxn id="8" idx="0"/>
              <a:endCxn id="6" idx="4"/>
            </p:cNvCxnSpPr>
            <p:nvPr/>
          </p:nvCxnSpPr>
          <p:spPr>
            <a:xfrm flipV="1">
              <a:off x="4455920" y="2495372"/>
              <a:ext cx="0" cy="130280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68D44D4E-53F5-40B2-905E-DAE74F19EA73}"/>
                </a:ext>
              </a:extLst>
            </p:cNvPr>
            <p:cNvSpPr/>
            <p:nvPr/>
          </p:nvSpPr>
          <p:spPr>
            <a:xfrm>
              <a:off x="7973226" y="2801216"/>
              <a:ext cx="487110" cy="654104"/>
            </a:xfrm>
            <a:custGeom>
              <a:avLst/>
              <a:gdLst>
                <a:gd name="connsiteX0" fmla="*/ 51275 w 487110"/>
                <a:gd name="connsiteY0" fmla="*/ 514552 h 654104"/>
                <a:gd name="connsiteX1" fmla="*/ 367469 w 487110"/>
                <a:gd name="connsiteY1" fmla="*/ 642739 h 654104"/>
                <a:gd name="connsiteX2" fmla="*/ 487110 w 487110"/>
                <a:gd name="connsiteY2" fmla="*/ 258178 h 654104"/>
                <a:gd name="connsiteX3" fmla="*/ 367469 w 487110"/>
                <a:gd name="connsiteY3" fmla="*/ 1805 h 654104"/>
                <a:gd name="connsiteX4" fmla="*/ 0 w 487110"/>
                <a:gd name="connsiteY4" fmla="*/ 164175 h 654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7110" h="654104">
                  <a:moveTo>
                    <a:pt x="51275" y="514552"/>
                  </a:moveTo>
                  <a:cubicBezTo>
                    <a:pt x="173052" y="600010"/>
                    <a:pt x="294830" y="685468"/>
                    <a:pt x="367469" y="642739"/>
                  </a:cubicBezTo>
                  <a:cubicBezTo>
                    <a:pt x="440108" y="600010"/>
                    <a:pt x="487110" y="365000"/>
                    <a:pt x="487110" y="258178"/>
                  </a:cubicBezTo>
                  <a:cubicBezTo>
                    <a:pt x="487110" y="151356"/>
                    <a:pt x="448654" y="17472"/>
                    <a:pt x="367469" y="1805"/>
                  </a:cubicBezTo>
                  <a:cubicBezTo>
                    <a:pt x="286284" y="-13862"/>
                    <a:pt x="143142" y="75156"/>
                    <a:pt x="0" y="164175"/>
                  </a:cubicBezTo>
                </a:path>
              </a:pathLst>
            </a:cu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124A6F02-ED2A-4EA6-B9F1-B5C6C3672E26}"/>
                </a:ext>
              </a:extLst>
            </p:cNvPr>
            <p:cNvCxnSpPr>
              <a:endCxn id="6" idx="1"/>
            </p:cNvCxnSpPr>
            <p:nvPr/>
          </p:nvCxnSpPr>
          <p:spPr>
            <a:xfrm>
              <a:off x="3800091" y="1632247"/>
              <a:ext cx="478070" cy="4181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548C32B7-7D1A-4A5F-9B98-35C7E14C20A7}"/>
                    </a:ext>
                  </a:extLst>
                </p:cNvPr>
                <p:cNvSpPr txBox="1"/>
                <p:nvPr/>
              </p:nvSpPr>
              <p:spPr>
                <a:xfrm>
                  <a:off x="5723052" y="4758171"/>
                  <a:ext cx="80021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green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548C32B7-7D1A-4A5F-9B98-35C7E14C20A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23052" y="4758171"/>
                  <a:ext cx="800219" cy="369332"/>
                </a:xfrm>
                <a:prstGeom prst="rect">
                  <a:avLst/>
                </a:prstGeom>
                <a:blipFill>
                  <a:blip r:embed="rId9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Content Placeholder 1">
                <a:extLst>
                  <a:ext uri="{FF2B5EF4-FFF2-40B4-BE49-F238E27FC236}">
                    <a16:creationId xmlns:a16="http://schemas.microsoft.com/office/drawing/2014/main" id="{9024290F-9DAA-4B4D-8974-95853A4CC74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312860" y="131750"/>
                <a:ext cx="6552907" cy="2151624"/>
              </a:xfrm>
            </p:spPr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𝑆𝑎𝑡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while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≔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−1 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∪</m:t>
                    </m:r>
                    <m:d>
                      <m:dPr>
                        <m:begChr m:val="{"/>
                        <m:endChr m:val="}"/>
                        <m:sepChr m:val="∣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𝑃𝑜𝑠𝑡</m:t>
                        </m:r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∩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≠∅</m:t>
                        </m:r>
                      </m:e>
                    </m:d>
                  </m:oMath>
                </a14:m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	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≔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end</a:t>
                </a:r>
              </a:p>
            </p:txBody>
          </p:sp>
        </mc:Choice>
        <mc:Fallback xmlns="">
          <p:sp>
            <p:nvSpPr>
              <p:cNvPr id="27" name="Content Placeholder 1">
                <a:extLst>
                  <a:ext uri="{FF2B5EF4-FFF2-40B4-BE49-F238E27FC236}">
                    <a16:creationId xmlns:a16="http://schemas.microsoft.com/office/drawing/2014/main" id="{9024290F-9DAA-4B4D-8974-95853A4CC74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312860" y="131750"/>
                <a:ext cx="6552907" cy="2151624"/>
              </a:xfrm>
              <a:blipFill>
                <a:blip r:embed="rId10"/>
                <a:stretch>
                  <a:fillRect l="-931" b="-42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50AFE42-97F2-4283-8FA1-855D817120B2}"/>
                  </a:ext>
                </a:extLst>
              </p:cNvPr>
              <p:cNvSpPr txBox="1"/>
              <p:nvPr/>
            </p:nvSpPr>
            <p:spPr>
              <a:xfrm>
                <a:off x="6983479" y="2738266"/>
                <a:ext cx="1717971" cy="17543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={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={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b="0" dirty="0"/>
              </a:p>
              <a:p>
                <a:endParaRPr lang="en-US" b="0" dirty="0"/>
              </a:p>
              <a:p>
                <a:endParaRPr lang="en-US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50AFE42-97F2-4283-8FA1-855D817120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3479" y="2738266"/>
                <a:ext cx="1717971" cy="175432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938623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809024D-2CA9-4612-9511-F51457651E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66AD89-7C8E-471C-954F-B722AF4EC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DBB22DB-A915-4943-9931-F9787819C4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EF </a:t>
            </a:r>
            <a:r>
              <a:rPr lang="en-US" dirty="0"/>
              <a:t>green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B8696215-B754-4F66-B584-8E9BB5F5AD43}"/>
              </a:ext>
            </a:extLst>
          </p:cNvPr>
          <p:cNvGrpSpPr/>
          <p:nvPr/>
        </p:nvGrpSpPr>
        <p:grpSpPr>
          <a:xfrm>
            <a:off x="836049" y="1359292"/>
            <a:ext cx="5180174" cy="3549894"/>
            <a:chOff x="3280162" y="1632247"/>
            <a:chExt cx="5180174" cy="354989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C095FA7E-3FCE-4313-828C-59B209A9016D}"/>
                    </a:ext>
                  </a:extLst>
                </p:cNvPr>
                <p:cNvSpPr/>
                <p:nvPr/>
              </p:nvSpPr>
              <p:spPr>
                <a:xfrm>
                  <a:off x="4204531" y="1974079"/>
                  <a:ext cx="502777" cy="521293"/>
                </a:xfrm>
                <a:prstGeom prst="ellipse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C095FA7E-3FCE-4313-828C-59B209A9016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04531" y="1974079"/>
                  <a:ext cx="502777" cy="521293"/>
                </a:xfrm>
                <a:prstGeom prst="ellipse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Oval 6">
                  <a:extLst>
                    <a:ext uri="{FF2B5EF4-FFF2-40B4-BE49-F238E27FC236}">
                      <a16:creationId xmlns:a16="http://schemas.microsoft.com/office/drawing/2014/main" id="{26B3FAE5-F066-45EF-AFEE-61AE862B0A1B}"/>
                    </a:ext>
                  </a:extLst>
                </p:cNvPr>
                <p:cNvSpPr/>
                <p:nvPr/>
              </p:nvSpPr>
              <p:spPr>
                <a:xfrm>
                  <a:off x="3280162" y="2907707"/>
                  <a:ext cx="502777" cy="521293"/>
                </a:xfrm>
                <a:prstGeom prst="ellipse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Oval 6">
                  <a:extLst>
                    <a:ext uri="{FF2B5EF4-FFF2-40B4-BE49-F238E27FC236}">
                      <a16:creationId xmlns:a16="http://schemas.microsoft.com/office/drawing/2014/main" id="{26B3FAE5-F066-45EF-AFEE-61AE862B0A1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80162" y="2907707"/>
                  <a:ext cx="502777" cy="521293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91BF1011-4FC8-409B-AFC2-EA25FA08D461}"/>
                    </a:ext>
                  </a:extLst>
                </p:cNvPr>
                <p:cNvSpPr/>
                <p:nvPr/>
              </p:nvSpPr>
              <p:spPr>
                <a:xfrm>
                  <a:off x="4204531" y="3798178"/>
                  <a:ext cx="502777" cy="521293"/>
                </a:xfrm>
                <a:prstGeom prst="ellipse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91BF1011-4FC8-409B-AFC2-EA25FA08D46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04531" y="3798178"/>
                  <a:ext cx="502777" cy="521293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Oval 8">
                  <a:extLst>
                    <a:ext uri="{FF2B5EF4-FFF2-40B4-BE49-F238E27FC236}">
                      <a16:creationId xmlns:a16="http://schemas.microsoft.com/office/drawing/2014/main" id="{D508A4C2-9126-4481-90D6-41A3CE360E3D}"/>
                    </a:ext>
                  </a:extLst>
                </p:cNvPr>
                <p:cNvSpPr/>
                <p:nvPr/>
              </p:nvSpPr>
              <p:spPr>
                <a:xfrm>
                  <a:off x="5185379" y="2926707"/>
                  <a:ext cx="502777" cy="521293"/>
                </a:xfrm>
                <a:prstGeom prst="ellipse">
                  <a:avLst/>
                </a:prstGeom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" name="Oval 8">
                  <a:extLst>
                    <a:ext uri="{FF2B5EF4-FFF2-40B4-BE49-F238E27FC236}">
                      <a16:creationId xmlns:a16="http://schemas.microsoft.com/office/drawing/2014/main" id="{D508A4C2-9126-4481-90D6-41A3CE360E3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85379" y="2926707"/>
                  <a:ext cx="502777" cy="521293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Oval 9">
                  <a:extLst>
                    <a:ext uri="{FF2B5EF4-FFF2-40B4-BE49-F238E27FC236}">
                      <a16:creationId xmlns:a16="http://schemas.microsoft.com/office/drawing/2014/main" id="{F7E1EF3A-9855-4C7D-AA34-85392069B11A}"/>
                    </a:ext>
                  </a:extLst>
                </p:cNvPr>
                <p:cNvSpPr/>
                <p:nvPr/>
              </p:nvSpPr>
              <p:spPr>
                <a:xfrm>
                  <a:off x="7566589" y="2907705"/>
                  <a:ext cx="502777" cy="521293"/>
                </a:xfrm>
                <a:prstGeom prst="ellipse">
                  <a:avLst/>
                </a:prstGeom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" name="Oval 9">
                  <a:extLst>
                    <a:ext uri="{FF2B5EF4-FFF2-40B4-BE49-F238E27FC236}">
                      <a16:creationId xmlns:a16="http://schemas.microsoft.com/office/drawing/2014/main" id="{F7E1EF3A-9855-4C7D-AA34-85392069B11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66589" y="2907705"/>
                  <a:ext cx="502777" cy="521293"/>
                </a:xfrm>
                <a:prstGeom prst="ellipse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Oval 10">
                  <a:extLst>
                    <a:ext uri="{FF2B5EF4-FFF2-40B4-BE49-F238E27FC236}">
                      <a16:creationId xmlns:a16="http://schemas.microsoft.com/office/drawing/2014/main" id="{74FE10A3-1807-4A45-B480-E1923769D3CE}"/>
                    </a:ext>
                  </a:extLst>
                </p:cNvPr>
                <p:cNvSpPr/>
                <p:nvPr/>
              </p:nvSpPr>
              <p:spPr>
                <a:xfrm>
                  <a:off x="6343985" y="2907706"/>
                  <a:ext cx="502777" cy="521293"/>
                </a:xfrm>
                <a:prstGeom prst="ellipse">
                  <a:avLst/>
                </a:prstGeom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" name="Oval 10">
                  <a:extLst>
                    <a:ext uri="{FF2B5EF4-FFF2-40B4-BE49-F238E27FC236}">
                      <a16:creationId xmlns:a16="http://schemas.microsoft.com/office/drawing/2014/main" id="{74FE10A3-1807-4A45-B480-E1923769D3C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43985" y="2907706"/>
                  <a:ext cx="502777" cy="521293"/>
                </a:xfrm>
                <a:prstGeom prst="ellipse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C348A500-DBE0-4C66-A872-733903328EEC}"/>
                </a:ext>
              </a:extLst>
            </p:cNvPr>
            <p:cNvCxnSpPr>
              <a:stCxn id="6" idx="3"/>
              <a:endCxn id="7" idx="7"/>
            </p:cNvCxnSpPr>
            <p:nvPr/>
          </p:nvCxnSpPr>
          <p:spPr>
            <a:xfrm flipH="1">
              <a:off x="3709309" y="2419030"/>
              <a:ext cx="568852" cy="56501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3F661A80-0DFB-4F31-A21A-00DB18326C00}"/>
                </a:ext>
              </a:extLst>
            </p:cNvPr>
            <p:cNvCxnSpPr>
              <a:cxnSpLocks/>
              <a:stCxn id="7" idx="5"/>
              <a:endCxn id="8" idx="1"/>
            </p:cNvCxnSpPr>
            <p:nvPr/>
          </p:nvCxnSpPr>
          <p:spPr>
            <a:xfrm>
              <a:off x="3709309" y="3352658"/>
              <a:ext cx="568852" cy="5218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F510BF5E-E7AA-4F6B-AE19-EDB57A50C0E0}"/>
                </a:ext>
              </a:extLst>
            </p:cNvPr>
            <p:cNvCxnSpPr>
              <a:cxnSpLocks/>
              <a:stCxn id="8" idx="7"/>
              <a:endCxn id="9" idx="3"/>
            </p:cNvCxnSpPr>
            <p:nvPr/>
          </p:nvCxnSpPr>
          <p:spPr>
            <a:xfrm flipV="1">
              <a:off x="4633678" y="3371658"/>
              <a:ext cx="625331" cy="5028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1FCA1434-6963-4766-9400-7AC4BC442A9E}"/>
                </a:ext>
              </a:extLst>
            </p:cNvPr>
            <p:cNvCxnSpPr>
              <a:cxnSpLocks/>
              <a:stCxn id="6" idx="5"/>
              <a:endCxn id="9" idx="1"/>
            </p:cNvCxnSpPr>
            <p:nvPr/>
          </p:nvCxnSpPr>
          <p:spPr>
            <a:xfrm>
              <a:off x="4633678" y="2419030"/>
              <a:ext cx="625331" cy="58401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1DFB57CD-0F98-428B-82E6-615B267C0F45}"/>
                </a:ext>
              </a:extLst>
            </p:cNvPr>
            <p:cNvCxnSpPr>
              <a:cxnSpLocks/>
              <a:endCxn id="11" idx="2"/>
            </p:cNvCxnSpPr>
            <p:nvPr/>
          </p:nvCxnSpPr>
          <p:spPr>
            <a:xfrm>
              <a:off x="5727821" y="3168352"/>
              <a:ext cx="616164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A800E98B-0F7D-4F79-A406-E3C1EB349579}"/>
                </a:ext>
              </a:extLst>
            </p:cNvPr>
            <p:cNvCxnSpPr>
              <a:cxnSpLocks/>
              <a:stCxn id="11" idx="6"/>
              <a:endCxn id="10" idx="2"/>
            </p:cNvCxnSpPr>
            <p:nvPr/>
          </p:nvCxnSpPr>
          <p:spPr>
            <a:xfrm flipV="1">
              <a:off x="6846762" y="3168352"/>
              <a:ext cx="719827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Oval 17">
                  <a:extLst>
                    <a:ext uri="{FF2B5EF4-FFF2-40B4-BE49-F238E27FC236}">
                      <a16:creationId xmlns:a16="http://schemas.microsoft.com/office/drawing/2014/main" id="{7FBD0232-AE7E-42C0-93DB-99EF8090A412}"/>
                    </a:ext>
                  </a:extLst>
                </p:cNvPr>
                <p:cNvSpPr/>
                <p:nvPr/>
              </p:nvSpPr>
              <p:spPr>
                <a:xfrm>
                  <a:off x="5220275" y="4660848"/>
                  <a:ext cx="502777" cy="521293"/>
                </a:xfrm>
                <a:prstGeom prst="ellipse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Oval 17">
                  <a:extLst>
                    <a:ext uri="{FF2B5EF4-FFF2-40B4-BE49-F238E27FC236}">
                      <a16:creationId xmlns:a16="http://schemas.microsoft.com/office/drawing/2014/main" id="{7FBD0232-AE7E-42C0-93DB-99EF8090A41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20275" y="4660848"/>
                  <a:ext cx="502777" cy="521293"/>
                </a:xfrm>
                <a:prstGeom prst="ellipse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2BA1810E-AEEE-4F6F-B177-4549CBA96F0D}"/>
                </a:ext>
              </a:extLst>
            </p:cNvPr>
            <p:cNvCxnSpPr>
              <a:cxnSpLocks/>
              <a:stCxn id="8" idx="5"/>
              <a:endCxn id="18" idx="1"/>
            </p:cNvCxnSpPr>
            <p:nvPr/>
          </p:nvCxnSpPr>
          <p:spPr>
            <a:xfrm>
              <a:off x="4633678" y="4243129"/>
              <a:ext cx="660227" cy="49406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CFEF4BAF-BAE9-42CB-9C1E-D76E5DF932CB}"/>
                </a:ext>
              </a:extLst>
            </p:cNvPr>
            <p:cNvSpPr/>
            <p:nvPr/>
          </p:nvSpPr>
          <p:spPr>
            <a:xfrm>
              <a:off x="4691641" y="2256090"/>
              <a:ext cx="700755" cy="675117"/>
            </a:xfrm>
            <a:custGeom>
              <a:avLst/>
              <a:gdLst>
                <a:gd name="connsiteX0" fmla="*/ 700755 w 700755"/>
                <a:gd name="connsiteY0" fmla="*/ 675117 h 675117"/>
                <a:gd name="connsiteX1" fmla="*/ 478565 w 700755"/>
                <a:gd name="connsiteY1" fmla="*/ 153824 h 675117"/>
                <a:gd name="connsiteX2" fmla="*/ 0 w 700755"/>
                <a:gd name="connsiteY2" fmla="*/ 0 h 675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00755" h="675117">
                  <a:moveTo>
                    <a:pt x="700755" y="675117"/>
                  </a:moveTo>
                  <a:cubicBezTo>
                    <a:pt x="648056" y="470730"/>
                    <a:pt x="595357" y="266343"/>
                    <a:pt x="478565" y="153824"/>
                  </a:cubicBezTo>
                  <a:cubicBezTo>
                    <a:pt x="361773" y="41305"/>
                    <a:pt x="180886" y="20652"/>
                    <a:pt x="0" y="0"/>
                  </a:cubicBezTo>
                </a:path>
              </a:pathLst>
            </a:cu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9854552C-FDD1-4252-B584-DD1F63CBBC96}"/>
                </a:ext>
              </a:extLst>
            </p:cNvPr>
            <p:cNvSpPr/>
            <p:nvPr/>
          </p:nvSpPr>
          <p:spPr>
            <a:xfrm>
              <a:off x="4691641" y="3978095"/>
              <a:ext cx="700755" cy="682753"/>
            </a:xfrm>
            <a:custGeom>
              <a:avLst/>
              <a:gdLst>
                <a:gd name="connsiteX0" fmla="*/ 700755 w 700755"/>
                <a:gd name="connsiteY0" fmla="*/ 675117 h 675117"/>
                <a:gd name="connsiteX1" fmla="*/ 478565 w 700755"/>
                <a:gd name="connsiteY1" fmla="*/ 153824 h 675117"/>
                <a:gd name="connsiteX2" fmla="*/ 0 w 700755"/>
                <a:gd name="connsiteY2" fmla="*/ 0 h 675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00755" h="675117">
                  <a:moveTo>
                    <a:pt x="700755" y="675117"/>
                  </a:moveTo>
                  <a:cubicBezTo>
                    <a:pt x="648056" y="470730"/>
                    <a:pt x="595357" y="266343"/>
                    <a:pt x="478565" y="153824"/>
                  </a:cubicBezTo>
                  <a:cubicBezTo>
                    <a:pt x="361773" y="41305"/>
                    <a:pt x="180886" y="20652"/>
                    <a:pt x="0" y="0"/>
                  </a:cubicBezTo>
                </a:path>
              </a:pathLst>
            </a:cu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0A68463D-3DD4-4E2A-822C-35A5CE694879}"/>
                </a:ext>
              </a:extLst>
            </p:cNvPr>
            <p:cNvCxnSpPr>
              <a:cxnSpLocks/>
              <a:stCxn id="8" idx="0"/>
              <a:endCxn id="6" idx="4"/>
            </p:cNvCxnSpPr>
            <p:nvPr/>
          </p:nvCxnSpPr>
          <p:spPr>
            <a:xfrm flipV="1">
              <a:off x="4455920" y="2495372"/>
              <a:ext cx="0" cy="130280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68D44D4E-53F5-40B2-905E-DAE74F19EA73}"/>
                </a:ext>
              </a:extLst>
            </p:cNvPr>
            <p:cNvSpPr/>
            <p:nvPr/>
          </p:nvSpPr>
          <p:spPr>
            <a:xfrm>
              <a:off x="7973226" y="2801216"/>
              <a:ext cx="487110" cy="654104"/>
            </a:xfrm>
            <a:custGeom>
              <a:avLst/>
              <a:gdLst>
                <a:gd name="connsiteX0" fmla="*/ 51275 w 487110"/>
                <a:gd name="connsiteY0" fmla="*/ 514552 h 654104"/>
                <a:gd name="connsiteX1" fmla="*/ 367469 w 487110"/>
                <a:gd name="connsiteY1" fmla="*/ 642739 h 654104"/>
                <a:gd name="connsiteX2" fmla="*/ 487110 w 487110"/>
                <a:gd name="connsiteY2" fmla="*/ 258178 h 654104"/>
                <a:gd name="connsiteX3" fmla="*/ 367469 w 487110"/>
                <a:gd name="connsiteY3" fmla="*/ 1805 h 654104"/>
                <a:gd name="connsiteX4" fmla="*/ 0 w 487110"/>
                <a:gd name="connsiteY4" fmla="*/ 164175 h 654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7110" h="654104">
                  <a:moveTo>
                    <a:pt x="51275" y="514552"/>
                  </a:moveTo>
                  <a:cubicBezTo>
                    <a:pt x="173052" y="600010"/>
                    <a:pt x="294830" y="685468"/>
                    <a:pt x="367469" y="642739"/>
                  </a:cubicBezTo>
                  <a:cubicBezTo>
                    <a:pt x="440108" y="600010"/>
                    <a:pt x="487110" y="365000"/>
                    <a:pt x="487110" y="258178"/>
                  </a:cubicBezTo>
                  <a:cubicBezTo>
                    <a:pt x="487110" y="151356"/>
                    <a:pt x="448654" y="17472"/>
                    <a:pt x="367469" y="1805"/>
                  </a:cubicBezTo>
                  <a:cubicBezTo>
                    <a:pt x="286284" y="-13862"/>
                    <a:pt x="143142" y="75156"/>
                    <a:pt x="0" y="164175"/>
                  </a:cubicBezTo>
                </a:path>
              </a:pathLst>
            </a:cu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124A6F02-ED2A-4EA6-B9F1-B5C6C3672E26}"/>
                </a:ext>
              </a:extLst>
            </p:cNvPr>
            <p:cNvCxnSpPr>
              <a:endCxn id="6" idx="1"/>
            </p:cNvCxnSpPr>
            <p:nvPr/>
          </p:nvCxnSpPr>
          <p:spPr>
            <a:xfrm>
              <a:off x="3800091" y="1632247"/>
              <a:ext cx="478070" cy="4181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548C32B7-7D1A-4A5F-9B98-35C7E14C20A7}"/>
                    </a:ext>
                  </a:extLst>
                </p:cNvPr>
                <p:cNvSpPr txBox="1"/>
                <p:nvPr/>
              </p:nvSpPr>
              <p:spPr>
                <a:xfrm>
                  <a:off x="5723052" y="4758171"/>
                  <a:ext cx="80021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green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548C32B7-7D1A-4A5F-9B98-35C7E14C20A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23052" y="4758171"/>
                  <a:ext cx="800219" cy="369332"/>
                </a:xfrm>
                <a:prstGeom prst="rect">
                  <a:avLst/>
                </a:prstGeom>
                <a:blipFill>
                  <a:blip r:embed="rId9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50AFE42-97F2-4283-8FA1-855D817120B2}"/>
                  </a:ext>
                </a:extLst>
              </p:cNvPr>
              <p:cNvSpPr txBox="1"/>
              <p:nvPr/>
            </p:nvSpPr>
            <p:spPr>
              <a:xfrm>
                <a:off x="6983479" y="2738266"/>
                <a:ext cx="2013628" cy="20313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={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={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={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b="0" dirty="0"/>
              </a:p>
              <a:p>
                <a:endParaRPr lang="en-US" b="0" dirty="0"/>
              </a:p>
              <a:p>
                <a:endParaRPr lang="en-US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50AFE42-97F2-4283-8FA1-855D817120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3479" y="2738266"/>
                <a:ext cx="2013628" cy="203132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Content Placeholder 1">
                <a:extLst>
                  <a:ext uri="{FF2B5EF4-FFF2-40B4-BE49-F238E27FC236}">
                    <a16:creationId xmlns:a16="http://schemas.microsoft.com/office/drawing/2014/main" id="{11314BD1-70E5-4D65-8578-15462E3F987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12860" y="131750"/>
                <a:ext cx="6552907" cy="215162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 lnSpcReduction="20000"/>
              </a:bodyPr>
              <a:lstStyle>
                <a:lvl1pPr marL="457200" indent="-4572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rgbClr val="FF9B9B"/>
                  </a:buClr>
                  <a:buSzPct val="80000"/>
                  <a:buFont typeface="Wingdings 3" panose="05040102010807070707" pitchFamily="18" charset="2"/>
                  <a:buChar char=""/>
                  <a:defRPr sz="2600" kern="120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defRPr>
                </a:lvl1pPr>
                <a:lvl2pPr marL="685800" indent="-27432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FFA3A3"/>
                  </a:buClr>
                  <a:buSzPct val="80000"/>
                  <a:buFont typeface="Wingdings 3" panose="05040102010807070707" pitchFamily="18" charset="2"/>
                  <a:buChar char=""/>
                  <a:defRPr sz="2400" kern="120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FF9797"/>
                  </a:buClr>
                  <a:buSzPct val="75000"/>
                  <a:buFont typeface="Wingdings 3" panose="05040102010807070707" pitchFamily="18" charset="2"/>
                  <a:buChar char=""/>
                  <a:defRPr sz="2000" kern="120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Wingdings 3" panose="05040102010807070707" pitchFamily="18" charset="2"/>
                  <a:buNone/>
                </a:pPr>
                <a:endParaRPr lang="en-US" sz="2000" dirty="0"/>
              </a:p>
              <a:p>
                <a:pPr marL="0" indent="0">
                  <a:buFont typeface="Wingdings 3" panose="05040102010807070707" pitchFamily="18" charset="2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𝑆𝑎𝑡</m:t>
                      </m:r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  <a:p>
                <a:pPr marL="0" indent="0">
                  <a:buFont typeface="Wingdings 3" panose="05040102010807070707" pitchFamily="18" charset="2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buFont typeface="Wingdings 3" panose="05040102010807070707" pitchFamily="18" charset="2"/>
                  <a:buNone/>
                </a:pPr>
                <a:r>
                  <a:rPr lang="en-US" sz="2000" dirty="0"/>
                  <a:t>while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2000" i="1" smtClean="0">
                        <a:latin typeface="Cambria Math" panose="02040503050406030204" pitchFamily="18" charset="0"/>
                      </a:rPr>
                      <m:t>≠</m:t>
                    </m:r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00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  <a:p>
                <a:pPr marL="0" indent="0">
                  <a:buFont typeface="Wingdings 3" panose="05040102010807070707" pitchFamily="18" charset="2"/>
                  <a:buNone/>
                </a:pPr>
                <a:r>
                  <a:rPr lang="en-US" sz="2000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000" i="1" smtClean="0">
                        <a:latin typeface="Cambria Math" panose="02040503050406030204" pitchFamily="18" charset="0"/>
                      </a:rPr>
                      <m:t>≔</m:t>
                    </m:r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−1 </m:t>
                        </m:r>
                      </m:sub>
                    </m:sSub>
                    <m:r>
                      <a:rPr lang="en-US" sz="2000" i="1" smtClean="0">
                        <a:latin typeface="Cambria Math" panose="02040503050406030204" pitchFamily="18" charset="0"/>
                      </a:rPr>
                      <m:t>∪</m:t>
                    </m:r>
                    <m:d>
                      <m:dPr>
                        <m:begChr m:val="{"/>
                        <m:endChr m:val="}"/>
                        <m:sepChr m:val="∣"/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𝑃𝑜𝑠𝑡</m:t>
                        </m:r>
                        <m:d>
                          <m:d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∩</m:t>
                        </m:r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00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200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≠∅</m:t>
                        </m:r>
                      </m:e>
                    </m:d>
                  </m:oMath>
                </a14:m>
                <a:endParaRPr lang="en-US" sz="2000" dirty="0"/>
              </a:p>
              <a:p>
                <a:pPr marL="0" indent="0">
                  <a:buFont typeface="Wingdings 3" panose="05040102010807070707" pitchFamily="18" charset="2"/>
                  <a:buNone/>
                </a:pPr>
                <a:r>
                  <a:rPr lang="en-US" sz="2000" dirty="0"/>
                  <a:t>	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i="1" smtClean="0">
                        <a:latin typeface="Cambria Math" panose="02040503050406030204" pitchFamily="18" charset="0"/>
                      </a:rPr>
                      <m:t>≔</m:t>
                    </m:r>
                    <m:r>
                      <a:rPr lang="en-US" sz="200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US" sz="2000" dirty="0"/>
              </a:p>
              <a:p>
                <a:pPr marL="0" indent="0">
                  <a:buFont typeface="Wingdings 3" panose="05040102010807070707" pitchFamily="18" charset="2"/>
                  <a:buNone/>
                </a:pPr>
                <a:r>
                  <a:rPr lang="en-US" sz="2000" dirty="0"/>
                  <a:t>end</a:t>
                </a:r>
              </a:p>
            </p:txBody>
          </p:sp>
        </mc:Choice>
        <mc:Fallback xmlns="">
          <p:sp>
            <p:nvSpPr>
              <p:cNvPr id="30" name="Content Placeholder 1">
                <a:extLst>
                  <a:ext uri="{FF2B5EF4-FFF2-40B4-BE49-F238E27FC236}">
                    <a16:creationId xmlns:a16="http://schemas.microsoft.com/office/drawing/2014/main" id="{11314BD1-70E5-4D65-8578-15462E3F98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2860" y="131750"/>
                <a:ext cx="6552907" cy="2151624"/>
              </a:xfrm>
              <a:prstGeom prst="rect">
                <a:avLst/>
              </a:prstGeom>
              <a:blipFill>
                <a:blip r:embed="rId11"/>
                <a:stretch>
                  <a:fillRect l="-931" b="-42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086118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809024D-2CA9-4612-9511-F51457651E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66AD89-7C8E-471C-954F-B722AF4EC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DBB22DB-A915-4943-9931-F9787819C4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EF </a:t>
            </a:r>
            <a:r>
              <a:rPr lang="en-US" dirty="0"/>
              <a:t>green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B8696215-B754-4F66-B584-8E9BB5F5AD43}"/>
              </a:ext>
            </a:extLst>
          </p:cNvPr>
          <p:cNvGrpSpPr/>
          <p:nvPr/>
        </p:nvGrpSpPr>
        <p:grpSpPr>
          <a:xfrm>
            <a:off x="836049" y="1359292"/>
            <a:ext cx="5180174" cy="3549894"/>
            <a:chOff x="3280162" y="1632247"/>
            <a:chExt cx="5180174" cy="354989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C095FA7E-3FCE-4313-828C-59B209A9016D}"/>
                    </a:ext>
                  </a:extLst>
                </p:cNvPr>
                <p:cNvSpPr/>
                <p:nvPr/>
              </p:nvSpPr>
              <p:spPr>
                <a:xfrm>
                  <a:off x="4204531" y="1974079"/>
                  <a:ext cx="502777" cy="521293"/>
                </a:xfrm>
                <a:prstGeom prst="ellipse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C095FA7E-3FCE-4313-828C-59B209A9016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04531" y="1974079"/>
                  <a:ext cx="502777" cy="521293"/>
                </a:xfrm>
                <a:prstGeom prst="ellipse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Oval 6">
                  <a:extLst>
                    <a:ext uri="{FF2B5EF4-FFF2-40B4-BE49-F238E27FC236}">
                      <a16:creationId xmlns:a16="http://schemas.microsoft.com/office/drawing/2014/main" id="{26B3FAE5-F066-45EF-AFEE-61AE862B0A1B}"/>
                    </a:ext>
                  </a:extLst>
                </p:cNvPr>
                <p:cNvSpPr/>
                <p:nvPr/>
              </p:nvSpPr>
              <p:spPr>
                <a:xfrm>
                  <a:off x="3280162" y="2907707"/>
                  <a:ext cx="502777" cy="521293"/>
                </a:xfrm>
                <a:prstGeom prst="ellipse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Oval 6">
                  <a:extLst>
                    <a:ext uri="{FF2B5EF4-FFF2-40B4-BE49-F238E27FC236}">
                      <a16:creationId xmlns:a16="http://schemas.microsoft.com/office/drawing/2014/main" id="{26B3FAE5-F066-45EF-AFEE-61AE862B0A1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80162" y="2907707"/>
                  <a:ext cx="502777" cy="521293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91BF1011-4FC8-409B-AFC2-EA25FA08D461}"/>
                    </a:ext>
                  </a:extLst>
                </p:cNvPr>
                <p:cNvSpPr/>
                <p:nvPr/>
              </p:nvSpPr>
              <p:spPr>
                <a:xfrm>
                  <a:off x="4204531" y="3798178"/>
                  <a:ext cx="502777" cy="521293"/>
                </a:xfrm>
                <a:prstGeom prst="ellipse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91BF1011-4FC8-409B-AFC2-EA25FA08D46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04531" y="3798178"/>
                  <a:ext cx="502777" cy="521293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Oval 8">
                  <a:extLst>
                    <a:ext uri="{FF2B5EF4-FFF2-40B4-BE49-F238E27FC236}">
                      <a16:creationId xmlns:a16="http://schemas.microsoft.com/office/drawing/2014/main" id="{D508A4C2-9126-4481-90D6-41A3CE360E3D}"/>
                    </a:ext>
                  </a:extLst>
                </p:cNvPr>
                <p:cNvSpPr/>
                <p:nvPr/>
              </p:nvSpPr>
              <p:spPr>
                <a:xfrm>
                  <a:off x="5185379" y="2926707"/>
                  <a:ext cx="502777" cy="521293"/>
                </a:xfrm>
                <a:prstGeom prst="ellipse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" name="Oval 8">
                  <a:extLst>
                    <a:ext uri="{FF2B5EF4-FFF2-40B4-BE49-F238E27FC236}">
                      <a16:creationId xmlns:a16="http://schemas.microsoft.com/office/drawing/2014/main" id="{D508A4C2-9126-4481-90D6-41A3CE360E3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85379" y="2926707"/>
                  <a:ext cx="502777" cy="521293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Oval 9">
                  <a:extLst>
                    <a:ext uri="{FF2B5EF4-FFF2-40B4-BE49-F238E27FC236}">
                      <a16:creationId xmlns:a16="http://schemas.microsoft.com/office/drawing/2014/main" id="{F7E1EF3A-9855-4C7D-AA34-85392069B11A}"/>
                    </a:ext>
                  </a:extLst>
                </p:cNvPr>
                <p:cNvSpPr/>
                <p:nvPr/>
              </p:nvSpPr>
              <p:spPr>
                <a:xfrm>
                  <a:off x="7566589" y="2907705"/>
                  <a:ext cx="502777" cy="521293"/>
                </a:xfrm>
                <a:prstGeom prst="ellipse">
                  <a:avLst/>
                </a:prstGeom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" name="Oval 9">
                  <a:extLst>
                    <a:ext uri="{FF2B5EF4-FFF2-40B4-BE49-F238E27FC236}">
                      <a16:creationId xmlns:a16="http://schemas.microsoft.com/office/drawing/2014/main" id="{F7E1EF3A-9855-4C7D-AA34-85392069B11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66589" y="2907705"/>
                  <a:ext cx="502777" cy="521293"/>
                </a:xfrm>
                <a:prstGeom prst="ellipse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Oval 10">
                  <a:extLst>
                    <a:ext uri="{FF2B5EF4-FFF2-40B4-BE49-F238E27FC236}">
                      <a16:creationId xmlns:a16="http://schemas.microsoft.com/office/drawing/2014/main" id="{74FE10A3-1807-4A45-B480-E1923769D3CE}"/>
                    </a:ext>
                  </a:extLst>
                </p:cNvPr>
                <p:cNvSpPr/>
                <p:nvPr/>
              </p:nvSpPr>
              <p:spPr>
                <a:xfrm>
                  <a:off x="6343985" y="2907706"/>
                  <a:ext cx="502777" cy="521293"/>
                </a:xfrm>
                <a:prstGeom prst="ellipse">
                  <a:avLst/>
                </a:prstGeom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" name="Oval 10">
                  <a:extLst>
                    <a:ext uri="{FF2B5EF4-FFF2-40B4-BE49-F238E27FC236}">
                      <a16:creationId xmlns:a16="http://schemas.microsoft.com/office/drawing/2014/main" id="{74FE10A3-1807-4A45-B480-E1923769D3C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43985" y="2907706"/>
                  <a:ext cx="502777" cy="521293"/>
                </a:xfrm>
                <a:prstGeom prst="ellipse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C348A500-DBE0-4C66-A872-733903328EEC}"/>
                </a:ext>
              </a:extLst>
            </p:cNvPr>
            <p:cNvCxnSpPr>
              <a:stCxn id="6" idx="3"/>
              <a:endCxn id="7" idx="7"/>
            </p:cNvCxnSpPr>
            <p:nvPr/>
          </p:nvCxnSpPr>
          <p:spPr>
            <a:xfrm flipH="1">
              <a:off x="3709309" y="2419030"/>
              <a:ext cx="568852" cy="56501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3F661A80-0DFB-4F31-A21A-00DB18326C00}"/>
                </a:ext>
              </a:extLst>
            </p:cNvPr>
            <p:cNvCxnSpPr>
              <a:cxnSpLocks/>
              <a:stCxn id="7" idx="5"/>
              <a:endCxn id="8" idx="1"/>
            </p:cNvCxnSpPr>
            <p:nvPr/>
          </p:nvCxnSpPr>
          <p:spPr>
            <a:xfrm>
              <a:off x="3709309" y="3352658"/>
              <a:ext cx="568852" cy="5218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F510BF5E-E7AA-4F6B-AE19-EDB57A50C0E0}"/>
                </a:ext>
              </a:extLst>
            </p:cNvPr>
            <p:cNvCxnSpPr>
              <a:cxnSpLocks/>
              <a:stCxn id="8" idx="7"/>
              <a:endCxn id="9" idx="3"/>
            </p:cNvCxnSpPr>
            <p:nvPr/>
          </p:nvCxnSpPr>
          <p:spPr>
            <a:xfrm flipV="1">
              <a:off x="4633678" y="3371658"/>
              <a:ext cx="625331" cy="5028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1FCA1434-6963-4766-9400-7AC4BC442A9E}"/>
                </a:ext>
              </a:extLst>
            </p:cNvPr>
            <p:cNvCxnSpPr>
              <a:cxnSpLocks/>
              <a:stCxn id="6" idx="5"/>
              <a:endCxn id="9" idx="1"/>
            </p:cNvCxnSpPr>
            <p:nvPr/>
          </p:nvCxnSpPr>
          <p:spPr>
            <a:xfrm>
              <a:off x="4633678" y="2419030"/>
              <a:ext cx="625331" cy="58401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1DFB57CD-0F98-428B-82E6-615B267C0F45}"/>
                </a:ext>
              </a:extLst>
            </p:cNvPr>
            <p:cNvCxnSpPr>
              <a:cxnSpLocks/>
              <a:endCxn id="11" idx="2"/>
            </p:cNvCxnSpPr>
            <p:nvPr/>
          </p:nvCxnSpPr>
          <p:spPr>
            <a:xfrm>
              <a:off x="5727821" y="3168352"/>
              <a:ext cx="616164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A800E98B-0F7D-4F79-A406-E3C1EB349579}"/>
                </a:ext>
              </a:extLst>
            </p:cNvPr>
            <p:cNvCxnSpPr>
              <a:cxnSpLocks/>
              <a:stCxn id="11" idx="6"/>
              <a:endCxn id="10" idx="2"/>
            </p:cNvCxnSpPr>
            <p:nvPr/>
          </p:nvCxnSpPr>
          <p:spPr>
            <a:xfrm flipV="1">
              <a:off x="6846762" y="3168352"/>
              <a:ext cx="719827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Oval 17">
                  <a:extLst>
                    <a:ext uri="{FF2B5EF4-FFF2-40B4-BE49-F238E27FC236}">
                      <a16:creationId xmlns:a16="http://schemas.microsoft.com/office/drawing/2014/main" id="{7FBD0232-AE7E-42C0-93DB-99EF8090A412}"/>
                    </a:ext>
                  </a:extLst>
                </p:cNvPr>
                <p:cNvSpPr/>
                <p:nvPr/>
              </p:nvSpPr>
              <p:spPr>
                <a:xfrm>
                  <a:off x="5220275" y="4660848"/>
                  <a:ext cx="502777" cy="521293"/>
                </a:xfrm>
                <a:prstGeom prst="ellipse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Oval 17">
                  <a:extLst>
                    <a:ext uri="{FF2B5EF4-FFF2-40B4-BE49-F238E27FC236}">
                      <a16:creationId xmlns:a16="http://schemas.microsoft.com/office/drawing/2014/main" id="{7FBD0232-AE7E-42C0-93DB-99EF8090A41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20275" y="4660848"/>
                  <a:ext cx="502777" cy="521293"/>
                </a:xfrm>
                <a:prstGeom prst="ellipse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2BA1810E-AEEE-4F6F-B177-4549CBA96F0D}"/>
                </a:ext>
              </a:extLst>
            </p:cNvPr>
            <p:cNvCxnSpPr>
              <a:cxnSpLocks/>
              <a:stCxn id="8" idx="5"/>
              <a:endCxn id="18" idx="1"/>
            </p:cNvCxnSpPr>
            <p:nvPr/>
          </p:nvCxnSpPr>
          <p:spPr>
            <a:xfrm>
              <a:off x="4633678" y="4243129"/>
              <a:ext cx="660227" cy="49406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CFEF4BAF-BAE9-42CB-9C1E-D76E5DF932CB}"/>
                </a:ext>
              </a:extLst>
            </p:cNvPr>
            <p:cNvSpPr/>
            <p:nvPr/>
          </p:nvSpPr>
          <p:spPr>
            <a:xfrm>
              <a:off x="4691641" y="2256090"/>
              <a:ext cx="700755" cy="675117"/>
            </a:xfrm>
            <a:custGeom>
              <a:avLst/>
              <a:gdLst>
                <a:gd name="connsiteX0" fmla="*/ 700755 w 700755"/>
                <a:gd name="connsiteY0" fmla="*/ 675117 h 675117"/>
                <a:gd name="connsiteX1" fmla="*/ 478565 w 700755"/>
                <a:gd name="connsiteY1" fmla="*/ 153824 h 675117"/>
                <a:gd name="connsiteX2" fmla="*/ 0 w 700755"/>
                <a:gd name="connsiteY2" fmla="*/ 0 h 675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00755" h="675117">
                  <a:moveTo>
                    <a:pt x="700755" y="675117"/>
                  </a:moveTo>
                  <a:cubicBezTo>
                    <a:pt x="648056" y="470730"/>
                    <a:pt x="595357" y="266343"/>
                    <a:pt x="478565" y="153824"/>
                  </a:cubicBezTo>
                  <a:cubicBezTo>
                    <a:pt x="361773" y="41305"/>
                    <a:pt x="180886" y="20652"/>
                    <a:pt x="0" y="0"/>
                  </a:cubicBezTo>
                </a:path>
              </a:pathLst>
            </a:cu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9854552C-FDD1-4252-B584-DD1F63CBBC96}"/>
                </a:ext>
              </a:extLst>
            </p:cNvPr>
            <p:cNvSpPr/>
            <p:nvPr/>
          </p:nvSpPr>
          <p:spPr>
            <a:xfrm>
              <a:off x="4691641" y="3978095"/>
              <a:ext cx="700755" cy="682753"/>
            </a:xfrm>
            <a:custGeom>
              <a:avLst/>
              <a:gdLst>
                <a:gd name="connsiteX0" fmla="*/ 700755 w 700755"/>
                <a:gd name="connsiteY0" fmla="*/ 675117 h 675117"/>
                <a:gd name="connsiteX1" fmla="*/ 478565 w 700755"/>
                <a:gd name="connsiteY1" fmla="*/ 153824 h 675117"/>
                <a:gd name="connsiteX2" fmla="*/ 0 w 700755"/>
                <a:gd name="connsiteY2" fmla="*/ 0 h 675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00755" h="675117">
                  <a:moveTo>
                    <a:pt x="700755" y="675117"/>
                  </a:moveTo>
                  <a:cubicBezTo>
                    <a:pt x="648056" y="470730"/>
                    <a:pt x="595357" y="266343"/>
                    <a:pt x="478565" y="153824"/>
                  </a:cubicBezTo>
                  <a:cubicBezTo>
                    <a:pt x="361773" y="41305"/>
                    <a:pt x="180886" y="20652"/>
                    <a:pt x="0" y="0"/>
                  </a:cubicBezTo>
                </a:path>
              </a:pathLst>
            </a:cu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0A68463D-3DD4-4E2A-822C-35A5CE694879}"/>
                </a:ext>
              </a:extLst>
            </p:cNvPr>
            <p:cNvCxnSpPr>
              <a:cxnSpLocks/>
              <a:stCxn id="8" idx="0"/>
              <a:endCxn id="6" idx="4"/>
            </p:cNvCxnSpPr>
            <p:nvPr/>
          </p:nvCxnSpPr>
          <p:spPr>
            <a:xfrm flipV="1">
              <a:off x="4455920" y="2495372"/>
              <a:ext cx="0" cy="130280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68D44D4E-53F5-40B2-905E-DAE74F19EA73}"/>
                </a:ext>
              </a:extLst>
            </p:cNvPr>
            <p:cNvSpPr/>
            <p:nvPr/>
          </p:nvSpPr>
          <p:spPr>
            <a:xfrm>
              <a:off x="7973226" y="2801216"/>
              <a:ext cx="487110" cy="654104"/>
            </a:xfrm>
            <a:custGeom>
              <a:avLst/>
              <a:gdLst>
                <a:gd name="connsiteX0" fmla="*/ 51275 w 487110"/>
                <a:gd name="connsiteY0" fmla="*/ 514552 h 654104"/>
                <a:gd name="connsiteX1" fmla="*/ 367469 w 487110"/>
                <a:gd name="connsiteY1" fmla="*/ 642739 h 654104"/>
                <a:gd name="connsiteX2" fmla="*/ 487110 w 487110"/>
                <a:gd name="connsiteY2" fmla="*/ 258178 h 654104"/>
                <a:gd name="connsiteX3" fmla="*/ 367469 w 487110"/>
                <a:gd name="connsiteY3" fmla="*/ 1805 h 654104"/>
                <a:gd name="connsiteX4" fmla="*/ 0 w 487110"/>
                <a:gd name="connsiteY4" fmla="*/ 164175 h 654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7110" h="654104">
                  <a:moveTo>
                    <a:pt x="51275" y="514552"/>
                  </a:moveTo>
                  <a:cubicBezTo>
                    <a:pt x="173052" y="600010"/>
                    <a:pt x="294830" y="685468"/>
                    <a:pt x="367469" y="642739"/>
                  </a:cubicBezTo>
                  <a:cubicBezTo>
                    <a:pt x="440108" y="600010"/>
                    <a:pt x="487110" y="365000"/>
                    <a:pt x="487110" y="258178"/>
                  </a:cubicBezTo>
                  <a:cubicBezTo>
                    <a:pt x="487110" y="151356"/>
                    <a:pt x="448654" y="17472"/>
                    <a:pt x="367469" y="1805"/>
                  </a:cubicBezTo>
                  <a:cubicBezTo>
                    <a:pt x="286284" y="-13862"/>
                    <a:pt x="143142" y="75156"/>
                    <a:pt x="0" y="164175"/>
                  </a:cubicBezTo>
                </a:path>
              </a:pathLst>
            </a:cu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124A6F02-ED2A-4EA6-B9F1-B5C6C3672E26}"/>
                </a:ext>
              </a:extLst>
            </p:cNvPr>
            <p:cNvCxnSpPr>
              <a:endCxn id="6" idx="1"/>
            </p:cNvCxnSpPr>
            <p:nvPr/>
          </p:nvCxnSpPr>
          <p:spPr>
            <a:xfrm>
              <a:off x="3800091" y="1632247"/>
              <a:ext cx="478070" cy="4181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548C32B7-7D1A-4A5F-9B98-35C7E14C20A7}"/>
                    </a:ext>
                  </a:extLst>
                </p:cNvPr>
                <p:cNvSpPr txBox="1"/>
                <p:nvPr/>
              </p:nvSpPr>
              <p:spPr>
                <a:xfrm>
                  <a:off x="5723052" y="4758171"/>
                  <a:ext cx="80021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green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548C32B7-7D1A-4A5F-9B98-35C7E14C20A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23052" y="4758171"/>
                  <a:ext cx="800219" cy="369332"/>
                </a:xfrm>
                <a:prstGeom prst="rect">
                  <a:avLst/>
                </a:prstGeom>
                <a:blipFill>
                  <a:blip r:embed="rId9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50AFE42-97F2-4283-8FA1-855D817120B2}"/>
                  </a:ext>
                </a:extLst>
              </p:cNvPr>
              <p:cNvSpPr txBox="1"/>
              <p:nvPr/>
            </p:nvSpPr>
            <p:spPr>
              <a:xfrm>
                <a:off x="6983479" y="2738266"/>
                <a:ext cx="2309287" cy="23083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={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={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={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={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b="0" dirty="0"/>
              </a:p>
              <a:p>
                <a:endParaRPr lang="en-US" b="0" dirty="0"/>
              </a:p>
              <a:p>
                <a:endParaRPr lang="en-US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50AFE42-97F2-4283-8FA1-855D817120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3479" y="2738266"/>
                <a:ext cx="2309287" cy="230832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Content Placeholder 1">
                <a:extLst>
                  <a:ext uri="{FF2B5EF4-FFF2-40B4-BE49-F238E27FC236}">
                    <a16:creationId xmlns:a16="http://schemas.microsoft.com/office/drawing/2014/main" id="{D53B3594-8280-45B0-BF6D-303F82F6223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12860" y="131750"/>
                <a:ext cx="6552907" cy="215162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 lnSpcReduction="20000"/>
              </a:bodyPr>
              <a:lstStyle>
                <a:lvl1pPr marL="457200" indent="-4572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rgbClr val="FF9B9B"/>
                  </a:buClr>
                  <a:buSzPct val="80000"/>
                  <a:buFont typeface="Wingdings 3" panose="05040102010807070707" pitchFamily="18" charset="2"/>
                  <a:buChar char=""/>
                  <a:defRPr sz="2600" kern="120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defRPr>
                </a:lvl1pPr>
                <a:lvl2pPr marL="685800" indent="-27432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FFA3A3"/>
                  </a:buClr>
                  <a:buSzPct val="80000"/>
                  <a:buFont typeface="Wingdings 3" panose="05040102010807070707" pitchFamily="18" charset="2"/>
                  <a:buChar char=""/>
                  <a:defRPr sz="2400" kern="120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FF9797"/>
                  </a:buClr>
                  <a:buSzPct val="75000"/>
                  <a:buFont typeface="Wingdings 3" panose="05040102010807070707" pitchFamily="18" charset="2"/>
                  <a:buChar char=""/>
                  <a:defRPr sz="2000" kern="120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Wingdings 3" panose="05040102010807070707" pitchFamily="18" charset="2"/>
                  <a:buNone/>
                </a:pPr>
                <a:endParaRPr lang="en-US" sz="2000" dirty="0"/>
              </a:p>
              <a:p>
                <a:pPr marL="0" indent="0">
                  <a:buFont typeface="Wingdings 3" panose="05040102010807070707" pitchFamily="18" charset="2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𝑆𝑎𝑡</m:t>
                      </m:r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  <a:p>
                <a:pPr marL="0" indent="0">
                  <a:buFont typeface="Wingdings 3" panose="05040102010807070707" pitchFamily="18" charset="2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buFont typeface="Wingdings 3" panose="05040102010807070707" pitchFamily="18" charset="2"/>
                  <a:buNone/>
                </a:pPr>
                <a:r>
                  <a:rPr lang="en-US" sz="2000" dirty="0"/>
                  <a:t>while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2000" i="1" smtClean="0">
                        <a:latin typeface="Cambria Math" panose="02040503050406030204" pitchFamily="18" charset="0"/>
                      </a:rPr>
                      <m:t>≠</m:t>
                    </m:r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00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  <a:p>
                <a:pPr marL="0" indent="0">
                  <a:buFont typeface="Wingdings 3" panose="05040102010807070707" pitchFamily="18" charset="2"/>
                  <a:buNone/>
                </a:pPr>
                <a:r>
                  <a:rPr lang="en-US" sz="2000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000" i="1" smtClean="0">
                        <a:latin typeface="Cambria Math" panose="02040503050406030204" pitchFamily="18" charset="0"/>
                      </a:rPr>
                      <m:t>≔</m:t>
                    </m:r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−1 </m:t>
                        </m:r>
                      </m:sub>
                    </m:sSub>
                    <m:r>
                      <a:rPr lang="en-US" sz="2000" i="1" smtClean="0">
                        <a:latin typeface="Cambria Math" panose="02040503050406030204" pitchFamily="18" charset="0"/>
                      </a:rPr>
                      <m:t>∪</m:t>
                    </m:r>
                    <m:d>
                      <m:dPr>
                        <m:begChr m:val="{"/>
                        <m:endChr m:val="}"/>
                        <m:sepChr m:val="∣"/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𝑃𝑜𝑠𝑡</m:t>
                        </m:r>
                        <m:d>
                          <m:d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∩</m:t>
                        </m:r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00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200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≠∅</m:t>
                        </m:r>
                      </m:e>
                    </m:d>
                  </m:oMath>
                </a14:m>
                <a:endParaRPr lang="en-US" sz="2000" dirty="0"/>
              </a:p>
              <a:p>
                <a:pPr marL="0" indent="0">
                  <a:buFont typeface="Wingdings 3" panose="05040102010807070707" pitchFamily="18" charset="2"/>
                  <a:buNone/>
                </a:pPr>
                <a:r>
                  <a:rPr lang="en-US" sz="2000" dirty="0"/>
                  <a:t>	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i="1" smtClean="0">
                        <a:latin typeface="Cambria Math" panose="02040503050406030204" pitchFamily="18" charset="0"/>
                      </a:rPr>
                      <m:t>≔</m:t>
                    </m:r>
                    <m:r>
                      <a:rPr lang="en-US" sz="200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US" sz="2000" dirty="0"/>
              </a:p>
              <a:p>
                <a:pPr marL="0" indent="0">
                  <a:buFont typeface="Wingdings 3" panose="05040102010807070707" pitchFamily="18" charset="2"/>
                  <a:buNone/>
                </a:pPr>
                <a:r>
                  <a:rPr lang="en-US" sz="2000" dirty="0"/>
                  <a:t>end</a:t>
                </a:r>
              </a:p>
            </p:txBody>
          </p:sp>
        </mc:Choice>
        <mc:Fallback xmlns="">
          <p:sp>
            <p:nvSpPr>
              <p:cNvPr id="30" name="Content Placeholder 1">
                <a:extLst>
                  <a:ext uri="{FF2B5EF4-FFF2-40B4-BE49-F238E27FC236}">
                    <a16:creationId xmlns:a16="http://schemas.microsoft.com/office/drawing/2014/main" id="{D53B3594-8280-45B0-BF6D-303F82F622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2860" y="131750"/>
                <a:ext cx="6552907" cy="2151624"/>
              </a:xfrm>
              <a:prstGeom prst="rect">
                <a:avLst/>
              </a:prstGeom>
              <a:blipFill>
                <a:blip r:embed="rId11"/>
                <a:stretch>
                  <a:fillRect l="-931" b="-42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209942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809024D-2CA9-4612-9511-F51457651E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66AD89-7C8E-471C-954F-B722AF4EC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DBB22DB-A915-4943-9931-F9787819C4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EF </a:t>
            </a:r>
            <a:r>
              <a:rPr lang="en-US" dirty="0"/>
              <a:t>green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B8696215-B754-4F66-B584-8E9BB5F5AD43}"/>
              </a:ext>
            </a:extLst>
          </p:cNvPr>
          <p:cNvGrpSpPr/>
          <p:nvPr/>
        </p:nvGrpSpPr>
        <p:grpSpPr>
          <a:xfrm>
            <a:off x="836049" y="1359292"/>
            <a:ext cx="5180174" cy="3549894"/>
            <a:chOff x="3280162" y="1632247"/>
            <a:chExt cx="5180174" cy="354989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C095FA7E-3FCE-4313-828C-59B209A9016D}"/>
                    </a:ext>
                  </a:extLst>
                </p:cNvPr>
                <p:cNvSpPr/>
                <p:nvPr/>
              </p:nvSpPr>
              <p:spPr>
                <a:xfrm>
                  <a:off x="4204531" y="1974079"/>
                  <a:ext cx="502777" cy="521293"/>
                </a:xfrm>
                <a:prstGeom prst="ellipse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C095FA7E-3FCE-4313-828C-59B209A9016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04531" y="1974079"/>
                  <a:ext cx="502777" cy="521293"/>
                </a:xfrm>
                <a:prstGeom prst="ellipse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Oval 6">
                  <a:extLst>
                    <a:ext uri="{FF2B5EF4-FFF2-40B4-BE49-F238E27FC236}">
                      <a16:creationId xmlns:a16="http://schemas.microsoft.com/office/drawing/2014/main" id="{26B3FAE5-F066-45EF-AFEE-61AE862B0A1B}"/>
                    </a:ext>
                  </a:extLst>
                </p:cNvPr>
                <p:cNvSpPr/>
                <p:nvPr/>
              </p:nvSpPr>
              <p:spPr>
                <a:xfrm>
                  <a:off x="3280162" y="2907707"/>
                  <a:ext cx="502777" cy="521293"/>
                </a:xfrm>
                <a:prstGeom prst="ellipse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Oval 6">
                  <a:extLst>
                    <a:ext uri="{FF2B5EF4-FFF2-40B4-BE49-F238E27FC236}">
                      <a16:creationId xmlns:a16="http://schemas.microsoft.com/office/drawing/2014/main" id="{26B3FAE5-F066-45EF-AFEE-61AE862B0A1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80162" y="2907707"/>
                  <a:ext cx="502777" cy="521293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91BF1011-4FC8-409B-AFC2-EA25FA08D461}"/>
                    </a:ext>
                  </a:extLst>
                </p:cNvPr>
                <p:cNvSpPr/>
                <p:nvPr/>
              </p:nvSpPr>
              <p:spPr>
                <a:xfrm>
                  <a:off x="4204531" y="3798178"/>
                  <a:ext cx="502777" cy="521293"/>
                </a:xfrm>
                <a:prstGeom prst="ellipse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91BF1011-4FC8-409B-AFC2-EA25FA08D46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04531" y="3798178"/>
                  <a:ext cx="502777" cy="521293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Oval 8">
                  <a:extLst>
                    <a:ext uri="{FF2B5EF4-FFF2-40B4-BE49-F238E27FC236}">
                      <a16:creationId xmlns:a16="http://schemas.microsoft.com/office/drawing/2014/main" id="{D508A4C2-9126-4481-90D6-41A3CE360E3D}"/>
                    </a:ext>
                  </a:extLst>
                </p:cNvPr>
                <p:cNvSpPr/>
                <p:nvPr/>
              </p:nvSpPr>
              <p:spPr>
                <a:xfrm>
                  <a:off x="5185379" y="2926707"/>
                  <a:ext cx="502777" cy="521293"/>
                </a:xfrm>
                <a:prstGeom prst="ellipse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" name="Oval 8">
                  <a:extLst>
                    <a:ext uri="{FF2B5EF4-FFF2-40B4-BE49-F238E27FC236}">
                      <a16:creationId xmlns:a16="http://schemas.microsoft.com/office/drawing/2014/main" id="{D508A4C2-9126-4481-90D6-41A3CE360E3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85379" y="2926707"/>
                  <a:ext cx="502777" cy="521293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Oval 9">
                  <a:extLst>
                    <a:ext uri="{FF2B5EF4-FFF2-40B4-BE49-F238E27FC236}">
                      <a16:creationId xmlns:a16="http://schemas.microsoft.com/office/drawing/2014/main" id="{F7E1EF3A-9855-4C7D-AA34-85392069B11A}"/>
                    </a:ext>
                  </a:extLst>
                </p:cNvPr>
                <p:cNvSpPr/>
                <p:nvPr/>
              </p:nvSpPr>
              <p:spPr>
                <a:xfrm>
                  <a:off x="7566589" y="2907705"/>
                  <a:ext cx="502777" cy="521293"/>
                </a:xfrm>
                <a:prstGeom prst="ellipse">
                  <a:avLst/>
                </a:prstGeom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" name="Oval 9">
                  <a:extLst>
                    <a:ext uri="{FF2B5EF4-FFF2-40B4-BE49-F238E27FC236}">
                      <a16:creationId xmlns:a16="http://schemas.microsoft.com/office/drawing/2014/main" id="{F7E1EF3A-9855-4C7D-AA34-85392069B11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66589" y="2907705"/>
                  <a:ext cx="502777" cy="521293"/>
                </a:xfrm>
                <a:prstGeom prst="ellipse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Oval 10">
                  <a:extLst>
                    <a:ext uri="{FF2B5EF4-FFF2-40B4-BE49-F238E27FC236}">
                      <a16:creationId xmlns:a16="http://schemas.microsoft.com/office/drawing/2014/main" id="{74FE10A3-1807-4A45-B480-E1923769D3CE}"/>
                    </a:ext>
                  </a:extLst>
                </p:cNvPr>
                <p:cNvSpPr/>
                <p:nvPr/>
              </p:nvSpPr>
              <p:spPr>
                <a:xfrm>
                  <a:off x="6343985" y="2907706"/>
                  <a:ext cx="502777" cy="521293"/>
                </a:xfrm>
                <a:prstGeom prst="ellipse">
                  <a:avLst/>
                </a:prstGeom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" name="Oval 10">
                  <a:extLst>
                    <a:ext uri="{FF2B5EF4-FFF2-40B4-BE49-F238E27FC236}">
                      <a16:creationId xmlns:a16="http://schemas.microsoft.com/office/drawing/2014/main" id="{74FE10A3-1807-4A45-B480-E1923769D3C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43985" y="2907706"/>
                  <a:ext cx="502777" cy="521293"/>
                </a:xfrm>
                <a:prstGeom prst="ellipse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C348A500-DBE0-4C66-A872-733903328EEC}"/>
                </a:ext>
              </a:extLst>
            </p:cNvPr>
            <p:cNvCxnSpPr>
              <a:stCxn id="6" idx="3"/>
              <a:endCxn id="7" idx="7"/>
            </p:cNvCxnSpPr>
            <p:nvPr/>
          </p:nvCxnSpPr>
          <p:spPr>
            <a:xfrm flipH="1">
              <a:off x="3709309" y="2419030"/>
              <a:ext cx="568852" cy="56501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3F661A80-0DFB-4F31-A21A-00DB18326C00}"/>
                </a:ext>
              </a:extLst>
            </p:cNvPr>
            <p:cNvCxnSpPr>
              <a:cxnSpLocks/>
              <a:stCxn id="7" idx="5"/>
              <a:endCxn id="8" idx="1"/>
            </p:cNvCxnSpPr>
            <p:nvPr/>
          </p:nvCxnSpPr>
          <p:spPr>
            <a:xfrm>
              <a:off x="3709309" y="3352658"/>
              <a:ext cx="568852" cy="5218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F510BF5E-E7AA-4F6B-AE19-EDB57A50C0E0}"/>
                </a:ext>
              </a:extLst>
            </p:cNvPr>
            <p:cNvCxnSpPr>
              <a:cxnSpLocks/>
              <a:stCxn id="8" idx="7"/>
              <a:endCxn id="9" idx="3"/>
            </p:cNvCxnSpPr>
            <p:nvPr/>
          </p:nvCxnSpPr>
          <p:spPr>
            <a:xfrm flipV="1">
              <a:off x="4633678" y="3371658"/>
              <a:ext cx="625331" cy="5028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1FCA1434-6963-4766-9400-7AC4BC442A9E}"/>
                </a:ext>
              </a:extLst>
            </p:cNvPr>
            <p:cNvCxnSpPr>
              <a:cxnSpLocks/>
              <a:stCxn id="6" idx="5"/>
              <a:endCxn id="9" idx="1"/>
            </p:cNvCxnSpPr>
            <p:nvPr/>
          </p:nvCxnSpPr>
          <p:spPr>
            <a:xfrm>
              <a:off x="4633678" y="2419030"/>
              <a:ext cx="625331" cy="58401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1DFB57CD-0F98-428B-82E6-615B267C0F45}"/>
                </a:ext>
              </a:extLst>
            </p:cNvPr>
            <p:cNvCxnSpPr>
              <a:cxnSpLocks/>
              <a:endCxn id="11" idx="2"/>
            </p:cNvCxnSpPr>
            <p:nvPr/>
          </p:nvCxnSpPr>
          <p:spPr>
            <a:xfrm>
              <a:off x="5727821" y="3168352"/>
              <a:ext cx="616164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A800E98B-0F7D-4F79-A406-E3C1EB349579}"/>
                </a:ext>
              </a:extLst>
            </p:cNvPr>
            <p:cNvCxnSpPr>
              <a:cxnSpLocks/>
              <a:stCxn id="11" idx="6"/>
              <a:endCxn id="10" idx="2"/>
            </p:cNvCxnSpPr>
            <p:nvPr/>
          </p:nvCxnSpPr>
          <p:spPr>
            <a:xfrm flipV="1">
              <a:off x="6846762" y="3168352"/>
              <a:ext cx="719827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Oval 17">
                  <a:extLst>
                    <a:ext uri="{FF2B5EF4-FFF2-40B4-BE49-F238E27FC236}">
                      <a16:creationId xmlns:a16="http://schemas.microsoft.com/office/drawing/2014/main" id="{7FBD0232-AE7E-42C0-93DB-99EF8090A412}"/>
                    </a:ext>
                  </a:extLst>
                </p:cNvPr>
                <p:cNvSpPr/>
                <p:nvPr/>
              </p:nvSpPr>
              <p:spPr>
                <a:xfrm>
                  <a:off x="5220275" y="4660848"/>
                  <a:ext cx="502777" cy="521293"/>
                </a:xfrm>
                <a:prstGeom prst="ellipse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Oval 17">
                  <a:extLst>
                    <a:ext uri="{FF2B5EF4-FFF2-40B4-BE49-F238E27FC236}">
                      <a16:creationId xmlns:a16="http://schemas.microsoft.com/office/drawing/2014/main" id="{7FBD0232-AE7E-42C0-93DB-99EF8090A41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20275" y="4660848"/>
                  <a:ext cx="502777" cy="521293"/>
                </a:xfrm>
                <a:prstGeom prst="ellipse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2BA1810E-AEEE-4F6F-B177-4549CBA96F0D}"/>
                </a:ext>
              </a:extLst>
            </p:cNvPr>
            <p:cNvCxnSpPr>
              <a:cxnSpLocks/>
              <a:stCxn id="8" idx="5"/>
              <a:endCxn id="18" idx="1"/>
            </p:cNvCxnSpPr>
            <p:nvPr/>
          </p:nvCxnSpPr>
          <p:spPr>
            <a:xfrm>
              <a:off x="4633678" y="4243129"/>
              <a:ext cx="660227" cy="49406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CFEF4BAF-BAE9-42CB-9C1E-D76E5DF932CB}"/>
                </a:ext>
              </a:extLst>
            </p:cNvPr>
            <p:cNvSpPr/>
            <p:nvPr/>
          </p:nvSpPr>
          <p:spPr>
            <a:xfrm>
              <a:off x="4691641" y="2256090"/>
              <a:ext cx="700755" cy="675117"/>
            </a:xfrm>
            <a:custGeom>
              <a:avLst/>
              <a:gdLst>
                <a:gd name="connsiteX0" fmla="*/ 700755 w 700755"/>
                <a:gd name="connsiteY0" fmla="*/ 675117 h 675117"/>
                <a:gd name="connsiteX1" fmla="*/ 478565 w 700755"/>
                <a:gd name="connsiteY1" fmla="*/ 153824 h 675117"/>
                <a:gd name="connsiteX2" fmla="*/ 0 w 700755"/>
                <a:gd name="connsiteY2" fmla="*/ 0 h 675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00755" h="675117">
                  <a:moveTo>
                    <a:pt x="700755" y="675117"/>
                  </a:moveTo>
                  <a:cubicBezTo>
                    <a:pt x="648056" y="470730"/>
                    <a:pt x="595357" y="266343"/>
                    <a:pt x="478565" y="153824"/>
                  </a:cubicBezTo>
                  <a:cubicBezTo>
                    <a:pt x="361773" y="41305"/>
                    <a:pt x="180886" y="20652"/>
                    <a:pt x="0" y="0"/>
                  </a:cubicBezTo>
                </a:path>
              </a:pathLst>
            </a:cu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9854552C-FDD1-4252-B584-DD1F63CBBC96}"/>
                </a:ext>
              </a:extLst>
            </p:cNvPr>
            <p:cNvSpPr/>
            <p:nvPr/>
          </p:nvSpPr>
          <p:spPr>
            <a:xfrm>
              <a:off x="4691641" y="3978095"/>
              <a:ext cx="700755" cy="682753"/>
            </a:xfrm>
            <a:custGeom>
              <a:avLst/>
              <a:gdLst>
                <a:gd name="connsiteX0" fmla="*/ 700755 w 700755"/>
                <a:gd name="connsiteY0" fmla="*/ 675117 h 675117"/>
                <a:gd name="connsiteX1" fmla="*/ 478565 w 700755"/>
                <a:gd name="connsiteY1" fmla="*/ 153824 h 675117"/>
                <a:gd name="connsiteX2" fmla="*/ 0 w 700755"/>
                <a:gd name="connsiteY2" fmla="*/ 0 h 675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00755" h="675117">
                  <a:moveTo>
                    <a:pt x="700755" y="675117"/>
                  </a:moveTo>
                  <a:cubicBezTo>
                    <a:pt x="648056" y="470730"/>
                    <a:pt x="595357" y="266343"/>
                    <a:pt x="478565" y="153824"/>
                  </a:cubicBezTo>
                  <a:cubicBezTo>
                    <a:pt x="361773" y="41305"/>
                    <a:pt x="180886" y="20652"/>
                    <a:pt x="0" y="0"/>
                  </a:cubicBezTo>
                </a:path>
              </a:pathLst>
            </a:cu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0A68463D-3DD4-4E2A-822C-35A5CE694879}"/>
                </a:ext>
              </a:extLst>
            </p:cNvPr>
            <p:cNvCxnSpPr>
              <a:cxnSpLocks/>
              <a:stCxn id="8" idx="0"/>
              <a:endCxn id="6" idx="4"/>
            </p:cNvCxnSpPr>
            <p:nvPr/>
          </p:nvCxnSpPr>
          <p:spPr>
            <a:xfrm flipV="1">
              <a:off x="4455920" y="2495372"/>
              <a:ext cx="0" cy="130280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68D44D4E-53F5-40B2-905E-DAE74F19EA73}"/>
                </a:ext>
              </a:extLst>
            </p:cNvPr>
            <p:cNvSpPr/>
            <p:nvPr/>
          </p:nvSpPr>
          <p:spPr>
            <a:xfrm>
              <a:off x="7973226" y="2801216"/>
              <a:ext cx="487110" cy="654104"/>
            </a:xfrm>
            <a:custGeom>
              <a:avLst/>
              <a:gdLst>
                <a:gd name="connsiteX0" fmla="*/ 51275 w 487110"/>
                <a:gd name="connsiteY0" fmla="*/ 514552 h 654104"/>
                <a:gd name="connsiteX1" fmla="*/ 367469 w 487110"/>
                <a:gd name="connsiteY1" fmla="*/ 642739 h 654104"/>
                <a:gd name="connsiteX2" fmla="*/ 487110 w 487110"/>
                <a:gd name="connsiteY2" fmla="*/ 258178 h 654104"/>
                <a:gd name="connsiteX3" fmla="*/ 367469 w 487110"/>
                <a:gd name="connsiteY3" fmla="*/ 1805 h 654104"/>
                <a:gd name="connsiteX4" fmla="*/ 0 w 487110"/>
                <a:gd name="connsiteY4" fmla="*/ 164175 h 654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7110" h="654104">
                  <a:moveTo>
                    <a:pt x="51275" y="514552"/>
                  </a:moveTo>
                  <a:cubicBezTo>
                    <a:pt x="173052" y="600010"/>
                    <a:pt x="294830" y="685468"/>
                    <a:pt x="367469" y="642739"/>
                  </a:cubicBezTo>
                  <a:cubicBezTo>
                    <a:pt x="440108" y="600010"/>
                    <a:pt x="487110" y="365000"/>
                    <a:pt x="487110" y="258178"/>
                  </a:cubicBezTo>
                  <a:cubicBezTo>
                    <a:pt x="487110" y="151356"/>
                    <a:pt x="448654" y="17472"/>
                    <a:pt x="367469" y="1805"/>
                  </a:cubicBezTo>
                  <a:cubicBezTo>
                    <a:pt x="286284" y="-13862"/>
                    <a:pt x="143142" y="75156"/>
                    <a:pt x="0" y="164175"/>
                  </a:cubicBezTo>
                </a:path>
              </a:pathLst>
            </a:cu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124A6F02-ED2A-4EA6-B9F1-B5C6C3672E26}"/>
                </a:ext>
              </a:extLst>
            </p:cNvPr>
            <p:cNvCxnSpPr>
              <a:endCxn id="6" idx="1"/>
            </p:cNvCxnSpPr>
            <p:nvPr/>
          </p:nvCxnSpPr>
          <p:spPr>
            <a:xfrm>
              <a:off x="3800091" y="1632247"/>
              <a:ext cx="478070" cy="4181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548C32B7-7D1A-4A5F-9B98-35C7E14C20A7}"/>
                    </a:ext>
                  </a:extLst>
                </p:cNvPr>
                <p:cNvSpPr txBox="1"/>
                <p:nvPr/>
              </p:nvSpPr>
              <p:spPr>
                <a:xfrm>
                  <a:off x="5723052" y="4758171"/>
                  <a:ext cx="80021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green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548C32B7-7D1A-4A5F-9B98-35C7E14C20A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23052" y="4758171"/>
                  <a:ext cx="800219" cy="369332"/>
                </a:xfrm>
                <a:prstGeom prst="rect">
                  <a:avLst/>
                </a:prstGeom>
                <a:blipFill>
                  <a:blip r:embed="rId9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Content Placeholder 1">
                <a:extLst>
                  <a:ext uri="{FF2B5EF4-FFF2-40B4-BE49-F238E27FC236}">
                    <a16:creationId xmlns:a16="http://schemas.microsoft.com/office/drawing/2014/main" id="{9024290F-9DAA-4B4D-8974-95853A4CC74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312860" y="131750"/>
                <a:ext cx="6552907" cy="2151624"/>
              </a:xfrm>
            </p:spPr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𝑆𝑎𝑡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while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≔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−1 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∪</m:t>
                    </m:r>
                    <m:d>
                      <m:dPr>
                        <m:begChr m:val="{"/>
                        <m:endChr m:val="}"/>
                        <m:sepChr m:val="∣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𝑃𝑜𝑠𝑡</m:t>
                        </m:r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∩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≠∅</m:t>
                        </m:r>
                      </m:e>
                    </m:d>
                  </m:oMath>
                </a14:m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	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≔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end</a:t>
                </a:r>
              </a:p>
            </p:txBody>
          </p:sp>
        </mc:Choice>
        <mc:Fallback xmlns="">
          <p:sp>
            <p:nvSpPr>
              <p:cNvPr id="27" name="Content Placeholder 1">
                <a:extLst>
                  <a:ext uri="{FF2B5EF4-FFF2-40B4-BE49-F238E27FC236}">
                    <a16:creationId xmlns:a16="http://schemas.microsoft.com/office/drawing/2014/main" id="{9024290F-9DAA-4B4D-8974-95853A4CC74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312860" y="131750"/>
                <a:ext cx="6552907" cy="2151624"/>
              </a:xfrm>
              <a:blipFill>
                <a:blip r:embed="rId10"/>
                <a:stretch>
                  <a:fillRect l="-931" b="-42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50AFE42-97F2-4283-8FA1-855D817120B2}"/>
                  </a:ext>
                </a:extLst>
              </p:cNvPr>
              <p:cNvSpPr txBox="1"/>
              <p:nvPr/>
            </p:nvSpPr>
            <p:spPr>
              <a:xfrm>
                <a:off x="6480702" y="2756075"/>
                <a:ext cx="5463653" cy="34163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={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0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={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b="0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={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={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b="0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0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endParaRPr lang="en-US" b="0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!</a:t>
                </a:r>
              </a:p>
              <a:p>
                <a:endParaRPr lang="en-US" b="0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𝑆𝑎𝑡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𝐄𝐅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𝑔𝑟𝑒𝑒𝑛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0" dirty="0">
                    <a:latin typeface="Cambria" panose="02040503050406030204" pitchFamily="18" charset="0"/>
                    <a:ea typeface="Cambria" panose="02040503050406030204" pitchFamily="18" charset="0"/>
                  </a:rPr>
                  <a:t>, so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𝑇𝑆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⊨</m:t>
                    </m:r>
                    <m:r>
                      <a:rPr lang="en-US" b="1">
                        <a:latin typeface="Cambria Math" panose="02040503050406030204" pitchFamily="18" charset="0"/>
                      </a:rPr>
                      <m:t>𝐄𝐅</m:t>
                    </m:r>
                    <m:r>
                      <a:rPr lang="en-US" b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𝑔𝑟𝑒𝑒𝑛</m:t>
                    </m:r>
                  </m:oMath>
                </a14:m>
                <a:endParaRPr lang="en-US" b="0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endParaRPr lang="en-US" b="0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endParaRPr lang="en-US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50AFE42-97F2-4283-8FA1-855D817120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0702" y="2756075"/>
                <a:ext cx="5463653" cy="34163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877616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F6DBE34-E49C-40BD-A910-EA55934FD4E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How do you compute: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sepChr m:val="∣"/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𝑃𝑜𝑠𝑡</m:t>
                        </m:r>
                        <m:d>
                          <m:d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∩</m:t>
                        </m:r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≠∅</m:t>
                        </m:r>
                      </m:e>
                    </m:d>
                  </m:oMath>
                </a14:m>
                <a:r>
                  <a:rPr lang="en-US" sz="2800" dirty="0"/>
                  <a:t>?</a:t>
                </a:r>
              </a:p>
              <a:p>
                <a:endParaRPr lang="en-US" sz="2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=∅</m:t>
                      </m:r>
                    </m:oMath>
                  </m:oMathPara>
                </a14:m>
                <a:endParaRPr lang="en-US" sz="2800" dirty="0"/>
              </a:p>
              <a:p>
                <a:pPr marL="0" indent="0">
                  <a:buNone/>
                </a:pPr>
                <a:r>
                  <a:rPr lang="en-US" sz="2800" dirty="0" err="1"/>
                  <a:t>forall</a:t>
                </a:r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endParaRPr lang="en-US" sz="2800" b="0" dirty="0"/>
              </a:p>
              <a:p>
                <a:pPr marL="0" indent="0">
                  <a:buNone/>
                </a:pPr>
                <a:r>
                  <a:rPr lang="en-US" sz="2800" dirty="0"/>
                  <a:t>	</a:t>
                </a:r>
                <a:r>
                  <a:rPr lang="en-US" sz="2800" dirty="0" err="1"/>
                  <a:t>forall</a:t>
                </a:r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𝑃𝑟𝑒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endParaRPr lang="en-US" sz="2800" dirty="0"/>
              </a:p>
              <a:p>
                <a:pPr marL="0" indent="0">
                  <a:buNone/>
                </a:pPr>
                <a:r>
                  <a:rPr lang="en-US" sz="2800" dirty="0"/>
                  <a:t>		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≔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∪{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2800" dirty="0"/>
              </a:p>
              <a:p>
                <a:pPr marL="0" indent="0">
                  <a:buNone/>
                </a:pPr>
                <a:r>
                  <a:rPr lang="en-US" sz="2800" dirty="0"/>
                  <a:t>	end</a:t>
                </a:r>
              </a:p>
              <a:p>
                <a:pPr marL="0" indent="0">
                  <a:buNone/>
                </a:pPr>
                <a:r>
                  <a:rPr lang="en-US" sz="2800" dirty="0"/>
                  <a:t>end 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F6DBE34-E49C-40BD-A910-EA55934FD4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2" t="-22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E8CAEF-9268-4141-9313-D4CE732C4B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F8807F-B92F-43E4-828F-28A44CED86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EE6C8D1-AF93-436C-BDED-650D22498B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Backward enumeration</a:t>
            </a:r>
          </a:p>
        </p:txBody>
      </p:sp>
    </p:spTree>
    <p:extLst>
      <p:ext uri="{BB962C8B-B14F-4D97-AF65-F5344CB8AC3E}">
        <p14:creationId xmlns:p14="http://schemas.microsoft.com/office/powerpoint/2010/main" val="105699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F6DBE34-E49C-40BD-A910-EA55934FD4E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How do you compute: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sepChr m:val="∣"/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𝑃𝑜𝑠𝑡</m:t>
                        </m:r>
                        <m:d>
                          <m:d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⊆</m:t>
                        </m:r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800" dirty="0"/>
                  <a:t>?   </a:t>
                </a:r>
              </a:p>
              <a:p>
                <a:endParaRPr lang="en-US" sz="2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=∅</m:t>
                      </m:r>
                    </m:oMath>
                  </m:oMathPara>
                </a14:m>
                <a:endParaRPr lang="en-US" sz="2800" dirty="0"/>
              </a:p>
              <a:p>
                <a:pPr marL="0" indent="0">
                  <a:buNone/>
                </a:pPr>
                <a:r>
                  <a:rPr lang="en-US" sz="2800" dirty="0" err="1"/>
                  <a:t>forall</a:t>
                </a:r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endParaRPr lang="en-US" sz="2800" b="0" dirty="0"/>
              </a:p>
              <a:p>
                <a:pPr marL="0" indent="0">
                  <a:buNone/>
                </a:pPr>
                <a:r>
                  <a:rPr lang="en-US" sz="2800" dirty="0"/>
                  <a:t>	</a:t>
                </a:r>
                <a:r>
                  <a:rPr lang="en-US" sz="2800" dirty="0" err="1"/>
                  <a:t>forall</a:t>
                </a:r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𝑃𝑟𝑒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endParaRPr lang="en-US" sz="2800" dirty="0"/>
              </a:p>
              <a:p>
                <a:pPr marL="0" indent="0">
                  <a:buNone/>
                </a:pPr>
                <a:r>
                  <a:rPr lang="en-US" sz="2800" dirty="0"/>
                  <a:t>		if (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𝑃𝑜𝑠𝑡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⊆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sz="2800" dirty="0"/>
                  <a:t>)</a:t>
                </a:r>
              </a:p>
              <a:p>
                <a:pPr marL="0" indent="0">
                  <a:buNone/>
                </a:pPr>
                <a:r>
                  <a:rPr lang="en-US" sz="2800" b="0" dirty="0"/>
                  <a:t>			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≔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∪{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2800" dirty="0"/>
              </a:p>
              <a:p>
                <a:pPr marL="0" indent="0">
                  <a:buNone/>
                </a:pPr>
                <a:r>
                  <a:rPr lang="en-US" sz="2800" dirty="0"/>
                  <a:t>		endif	</a:t>
                </a:r>
              </a:p>
              <a:p>
                <a:pPr marL="0" indent="0">
                  <a:buNone/>
                </a:pPr>
                <a:r>
                  <a:rPr lang="en-US" sz="2800" dirty="0"/>
                  <a:t>	end</a:t>
                </a:r>
              </a:p>
              <a:p>
                <a:pPr marL="0" indent="0">
                  <a:buNone/>
                </a:pPr>
                <a:r>
                  <a:rPr lang="en-US" sz="2800" dirty="0"/>
                  <a:t>end 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F6DBE34-E49C-40BD-A910-EA55934FD4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2" t="-3117" b="-7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E8CAEF-9268-4141-9313-D4CE732C4B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F8807F-B92F-43E4-828F-28A44CED86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35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itle 4">
                <a:extLst>
                  <a:ext uri="{FF2B5EF4-FFF2-40B4-BE49-F238E27FC236}">
                    <a16:creationId xmlns:a16="http://schemas.microsoft.com/office/drawing/2014/main" id="{DEE6C8D1-AF93-436C-BDED-650D22498BD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Backward enumeration 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lfp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∨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𝐀𝐗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Title 4">
                <a:extLst>
                  <a:ext uri="{FF2B5EF4-FFF2-40B4-BE49-F238E27FC236}">
                    <a16:creationId xmlns:a16="http://schemas.microsoft.com/office/drawing/2014/main" id="{DEE6C8D1-AF93-436C-BDED-650D22498BD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1303" b="-5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4034387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9775FF36-604A-43FE-AEAB-A83EF264A31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59307" y="988141"/>
                <a:ext cx="11606461" cy="3331375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ComputeGFP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∧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𝐄𝐗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𝑆𝑎𝑡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while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≔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∩</m:t>
                    </m:r>
                    <m:d>
                      <m:dPr>
                        <m:begChr m:val="{"/>
                        <m:endChr m:val="}"/>
                        <m:sepChr m:val="∣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𝑆𝑎𝑡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𝜑</m:t>
                            </m:r>
                          </m:e>
                        </m:d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𝑃𝑜𝑠𝑡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∩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≠∅</m:t>
                        </m:r>
                      </m:e>
                    </m:d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end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9775FF36-604A-43FE-AEAB-A83EF264A31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9307" y="988141"/>
                <a:ext cx="11606461" cy="3331375"/>
              </a:xfrm>
              <a:blipFill>
                <a:blip r:embed="rId2"/>
                <a:stretch>
                  <a:fillRect l="-841" t="-36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16ABB1B-4E66-4963-9CB9-E008964A12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8B48A7-9D4F-4CDD-9084-2F4CEBEC5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79160A9-ACBC-4F0C-B719-4BE2582C1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Greatest Fix-points</a:t>
            </a:r>
          </a:p>
        </p:txBody>
      </p:sp>
    </p:spTree>
    <p:extLst>
      <p:ext uri="{BB962C8B-B14F-4D97-AF65-F5344CB8AC3E}">
        <p14:creationId xmlns:p14="http://schemas.microsoft.com/office/powerpoint/2010/main" val="42495826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78476B-1D0A-473A-A82F-6BCF218851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EEB7B5-4115-4DC8-BC80-66F6DE25D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7D3F49F-F684-4B64-A5DF-94853B1DF5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EG </a:t>
            </a:r>
            <a:r>
              <a:rPr lang="en-US" dirty="0"/>
              <a:t>green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1C98704-7458-4D8B-A845-34BFDFA7D27B}"/>
                  </a:ext>
                </a:extLst>
              </p:cNvPr>
              <p:cNvSpPr txBox="1"/>
              <p:nvPr/>
            </p:nvSpPr>
            <p:spPr>
              <a:xfrm>
                <a:off x="6016223" y="315831"/>
                <a:ext cx="6097136" cy="17543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𝑆𝑎𝑡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while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≔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∩</m:t>
                    </m:r>
                    <m:d>
                      <m:dPr>
                        <m:begChr m:val="{"/>
                        <m:endChr m:val="}"/>
                        <m:sepChr m:val="∣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𝑆𝑎𝑡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𝜑</m:t>
                            </m:r>
                          </m:e>
                        </m:d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𝑃𝑜𝑠𝑡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∩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≠∅</m:t>
                        </m:r>
                      </m:e>
                    </m:d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end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1C98704-7458-4D8B-A845-34BFDFA7D2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6223" y="315831"/>
                <a:ext cx="6097136" cy="1754326"/>
              </a:xfrm>
              <a:prstGeom prst="rect">
                <a:avLst/>
              </a:prstGeom>
              <a:blipFill>
                <a:blip r:embed="rId2"/>
                <a:stretch>
                  <a:fillRect l="-900" b="-45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24FCC193-B14C-4BDF-871A-DF3B2CECB1A6}"/>
                  </a:ext>
                </a:extLst>
              </p:cNvPr>
              <p:cNvSpPr/>
              <p:nvPr/>
            </p:nvSpPr>
            <p:spPr>
              <a:xfrm>
                <a:off x="1840195" y="2170835"/>
                <a:ext cx="502777" cy="521293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24FCC193-B14C-4BDF-871A-DF3B2CECB1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0195" y="2170835"/>
                <a:ext cx="502777" cy="521293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BF65BD9A-3642-4F5D-AE0B-560B77F347B8}"/>
                  </a:ext>
                </a:extLst>
              </p:cNvPr>
              <p:cNvSpPr/>
              <p:nvPr/>
            </p:nvSpPr>
            <p:spPr>
              <a:xfrm>
                <a:off x="915826" y="3104463"/>
                <a:ext cx="502777" cy="521293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BF65BD9A-3642-4F5D-AE0B-560B77F347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826" y="3104463"/>
                <a:ext cx="502777" cy="521293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75AEEA47-42E3-4175-B9D2-B8390F3323FB}"/>
                  </a:ext>
                </a:extLst>
              </p:cNvPr>
              <p:cNvSpPr/>
              <p:nvPr/>
            </p:nvSpPr>
            <p:spPr>
              <a:xfrm>
                <a:off x="1840195" y="3994934"/>
                <a:ext cx="502777" cy="521293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75AEEA47-42E3-4175-B9D2-B8390F3323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0195" y="3994934"/>
                <a:ext cx="502777" cy="521293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1703C4A5-FD32-4D7A-B3D9-674B0581A9A7}"/>
                  </a:ext>
                </a:extLst>
              </p:cNvPr>
              <p:cNvSpPr/>
              <p:nvPr/>
            </p:nvSpPr>
            <p:spPr>
              <a:xfrm>
                <a:off x="2821043" y="3123463"/>
                <a:ext cx="502777" cy="521293"/>
              </a:xfrm>
              <a:prstGeom prst="ellipse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1703C4A5-FD32-4D7A-B3D9-674B0581A9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1043" y="3123463"/>
                <a:ext cx="502777" cy="521293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3780A232-AF85-47EC-99A8-A952AE98F93A}"/>
                  </a:ext>
                </a:extLst>
              </p:cNvPr>
              <p:cNvSpPr/>
              <p:nvPr/>
            </p:nvSpPr>
            <p:spPr>
              <a:xfrm>
                <a:off x="5202253" y="3104461"/>
                <a:ext cx="502777" cy="521293"/>
              </a:xfrm>
              <a:prstGeom prst="ellipse">
                <a:avLst/>
              </a:prstGeom>
              <a:noFill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3780A232-AF85-47EC-99A8-A952AE98F9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2253" y="3104461"/>
                <a:ext cx="502777" cy="521293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E2A3FFC3-7DC3-4727-AC96-29E52ADE4574}"/>
                  </a:ext>
                </a:extLst>
              </p:cNvPr>
              <p:cNvSpPr/>
              <p:nvPr/>
            </p:nvSpPr>
            <p:spPr>
              <a:xfrm>
                <a:off x="3979649" y="3104462"/>
                <a:ext cx="502777" cy="521293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E2A3FFC3-7DC3-4727-AC96-29E52ADE45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9649" y="3104462"/>
                <a:ext cx="502777" cy="521293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0976C2F-5596-4209-B69E-48AF42D1B4CE}"/>
              </a:ext>
            </a:extLst>
          </p:cNvPr>
          <p:cNvCxnSpPr>
            <a:stCxn id="8" idx="3"/>
            <a:endCxn id="9" idx="7"/>
          </p:cNvCxnSpPr>
          <p:nvPr/>
        </p:nvCxnSpPr>
        <p:spPr>
          <a:xfrm flipH="1">
            <a:off x="1344973" y="2615786"/>
            <a:ext cx="568852" cy="5650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2932663-E131-4558-811F-185B156CBEA0}"/>
              </a:ext>
            </a:extLst>
          </p:cNvPr>
          <p:cNvCxnSpPr>
            <a:cxnSpLocks/>
            <a:stCxn id="9" idx="5"/>
            <a:endCxn id="10" idx="1"/>
          </p:cNvCxnSpPr>
          <p:nvPr/>
        </p:nvCxnSpPr>
        <p:spPr>
          <a:xfrm>
            <a:off x="1344973" y="3549414"/>
            <a:ext cx="568852" cy="521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50DF60D-C7F2-4C71-BF45-84EC22539736}"/>
              </a:ext>
            </a:extLst>
          </p:cNvPr>
          <p:cNvCxnSpPr>
            <a:cxnSpLocks/>
            <a:stCxn id="10" idx="7"/>
            <a:endCxn id="11" idx="3"/>
          </p:cNvCxnSpPr>
          <p:nvPr/>
        </p:nvCxnSpPr>
        <p:spPr>
          <a:xfrm flipV="1">
            <a:off x="2269342" y="3568414"/>
            <a:ext cx="625331" cy="502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BB2DE8C-61F1-4FE9-B16B-B3247E450D59}"/>
              </a:ext>
            </a:extLst>
          </p:cNvPr>
          <p:cNvCxnSpPr>
            <a:cxnSpLocks/>
            <a:stCxn id="8" idx="5"/>
            <a:endCxn id="11" idx="1"/>
          </p:cNvCxnSpPr>
          <p:nvPr/>
        </p:nvCxnSpPr>
        <p:spPr>
          <a:xfrm>
            <a:off x="2269342" y="2615786"/>
            <a:ext cx="625331" cy="5840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0984A2F-BEC5-41C9-8F6B-B6CD2A0E1B39}"/>
              </a:ext>
            </a:extLst>
          </p:cNvPr>
          <p:cNvCxnSpPr>
            <a:cxnSpLocks/>
            <a:endCxn id="13" idx="2"/>
          </p:cNvCxnSpPr>
          <p:nvPr/>
        </p:nvCxnSpPr>
        <p:spPr>
          <a:xfrm>
            <a:off x="3363485" y="3365108"/>
            <a:ext cx="61616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CE203DF-F097-426A-81E9-90379B6DAA15}"/>
              </a:ext>
            </a:extLst>
          </p:cNvPr>
          <p:cNvCxnSpPr>
            <a:cxnSpLocks/>
            <a:stCxn id="13" idx="6"/>
            <a:endCxn id="12" idx="2"/>
          </p:cNvCxnSpPr>
          <p:nvPr/>
        </p:nvCxnSpPr>
        <p:spPr>
          <a:xfrm flipV="1">
            <a:off x="4482426" y="3365108"/>
            <a:ext cx="71982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17E91B51-5173-4C57-A9DB-48E09534B955}"/>
                  </a:ext>
                </a:extLst>
              </p:cNvPr>
              <p:cNvSpPr/>
              <p:nvPr/>
            </p:nvSpPr>
            <p:spPr>
              <a:xfrm>
                <a:off x="2855939" y="4857604"/>
                <a:ext cx="502777" cy="521293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17E91B51-5173-4C57-A9DB-48E09534B9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5939" y="4857604"/>
                <a:ext cx="502777" cy="521293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95D44B0-241D-4A5D-A371-B0DAC4556EB9}"/>
              </a:ext>
            </a:extLst>
          </p:cNvPr>
          <p:cNvCxnSpPr>
            <a:cxnSpLocks/>
            <a:stCxn id="10" idx="5"/>
            <a:endCxn id="20" idx="1"/>
          </p:cNvCxnSpPr>
          <p:nvPr/>
        </p:nvCxnSpPr>
        <p:spPr>
          <a:xfrm>
            <a:off x="2269342" y="4439885"/>
            <a:ext cx="660227" cy="4940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D4EBC393-36B9-497F-827E-C842F3A44215}"/>
              </a:ext>
            </a:extLst>
          </p:cNvPr>
          <p:cNvSpPr/>
          <p:nvPr/>
        </p:nvSpPr>
        <p:spPr>
          <a:xfrm>
            <a:off x="2327305" y="2452846"/>
            <a:ext cx="700755" cy="675117"/>
          </a:xfrm>
          <a:custGeom>
            <a:avLst/>
            <a:gdLst>
              <a:gd name="connsiteX0" fmla="*/ 700755 w 700755"/>
              <a:gd name="connsiteY0" fmla="*/ 675117 h 675117"/>
              <a:gd name="connsiteX1" fmla="*/ 478565 w 700755"/>
              <a:gd name="connsiteY1" fmla="*/ 153824 h 675117"/>
              <a:gd name="connsiteX2" fmla="*/ 0 w 700755"/>
              <a:gd name="connsiteY2" fmla="*/ 0 h 675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0755" h="675117">
                <a:moveTo>
                  <a:pt x="700755" y="675117"/>
                </a:moveTo>
                <a:cubicBezTo>
                  <a:pt x="648056" y="470730"/>
                  <a:pt x="595357" y="266343"/>
                  <a:pt x="478565" y="153824"/>
                </a:cubicBezTo>
                <a:cubicBezTo>
                  <a:pt x="361773" y="41305"/>
                  <a:pt x="180886" y="20652"/>
                  <a:pt x="0" y="0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C1EEDFEB-73A6-4DFB-990B-3DD48C902A97}"/>
              </a:ext>
            </a:extLst>
          </p:cNvPr>
          <p:cNvSpPr/>
          <p:nvPr/>
        </p:nvSpPr>
        <p:spPr>
          <a:xfrm>
            <a:off x="2327305" y="4174851"/>
            <a:ext cx="700755" cy="682753"/>
          </a:xfrm>
          <a:custGeom>
            <a:avLst/>
            <a:gdLst>
              <a:gd name="connsiteX0" fmla="*/ 700755 w 700755"/>
              <a:gd name="connsiteY0" fmla="*/ 675117 h 675117"/>
              <a:gd name="connsiteX1" fmla="*/ 478565 w 700755"/>
              <a:gd name="connsiteY1" fmla="*/ 153824 h 675117"/>
              <a:gd name="connsiteX2" fmla="*/ 0 w 700755"/>
              <a:gd name="connsiteY2" fmla="*/ 0 h 675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0755" h="675117">
                <a:moveTo>
                  <a:pt x="700755" y="675117"/>
                </a:moveTo>
                <a:cubicBezTo>
                  <a:pt x="648056" y="470730"/>
                  <a:pt x="595357" y="266343"/>
                  <a:pt x="478565" y="153824"/>
                </a:cubicBezTo>
                <a:cubicBezTo>
                  <a:pt x="361773" y="41305"/>
                  <a:pt x="180886" y="20652"/>
                  <a:pt x="0" y="0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12DBCB1-0AE6-4E31-85E6-90A772B29E8E}"/>
              </a:ext>
            </a:extLst>
          </p:cNvPr>
          <p:cNvCxnSpPr>
            <a:cxnSpLocks/>
            <a:stCxn id="10" idx="0"/>
            <a:endCxn id="8" idx="4"/>
          </p:cNvCxnSpPr>
          <p:nvPr/>
        </p:nvCxnSpPr>
        <p:spPr>
          <a:xfrm flipV="1">
            <a:off x="2091584" y="2692128"/>
            <a:ext cx="0" cy="13028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DD259871-4254-4FC8-8A22-1F94FB741F3C}"/>
              </a:ext>
            </a:extLst>
          </p:cNvPr>
          <p:cNvSpPr/>
          <p:nvPr/>
        </p:nvSpPr>
        <p:spPr>
          <a:xfrm>
            <a:off x="5608890" y="2997972"/>
            <a:ext cx="487110" cy="654104"/>
          </a:xfrm>
          <a:custGeom>
            <a:avLst/>
            <a:gdLst>
              <a:gd name="connsiteX0" fmla="*/ 51275 w 487110"/>
              <a:gd name="connsiteY0" fmla="*/ 514552 h 654104"/>
              <a:gd name="connsiteX1" fmla="*/ 367469 w 487110"/>
              <a:gd name="connsiteY1" fmla="*/ 642739 h 654104"/>
              <a:gd name="connsiteX2" fmla="*/ 487110 w 487110"/>
              <a:gd name="connsiteY2" fmla="*/ 258178 h 654104"/>
              <a:gd name="connsiteX3" fmla="*/ 367469 w 487110"/>
              <a:gd name="connsiteY3" fmla="*/ 1805 h 654104"/>
              <a:gd name="connsiteX4" fmla="*/ 0 w 487110"/>
              <a:gd name="connsiteY4" fmla="*/ 164175 h 654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7110" h="654104">
                <a:moveTo>
                  <a:pt x="51275" y="514552"/>
                </a:moveTo>
                <a:cubicBezTo>
                  <a:pt x="173052" y="600010"/>
                  <a:pt x="294830" y="685468"/>
                  <a:pt x="367469" y="642739"/>
                </a:cubicBezTo>
                <a:cubicBezTo>
                  <a:pt x="440108" y="600010"/>
                  <a:pt x="487110" y="365000"/>
                  <a:pt x="487110" y="258178"/>
                </a:cubicBezTo>
                <a:cubicBezTo>
                  <a:pt x="487110" y="151356"/>
                  <a:pt x="448654" y="17472"/>
                  <a:pt x="367469" y="1805"/>
                </a:cubicBezTo>
                <a:cubicBezTo>
                  <a:pt x="286284" y="-13862"/>
                  <a:pt x="143142" y="75156"/>
                  <a:pt x="0" y="164175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6E1CDCD-4987-4124-8FC9-92025116748B}"/>
              </a:ext>
            </a:extLst>
          </p:cNvPr>
          <p:cNvCxnSpPr>
            <a:endCxn id="8" idx="1"/>
          </p:cNvCxnSpPr>
          <p:nvPr/>
        </p:nvCxnSpPr>
        <p:spPr>
          <a:xfrm>
            <a:off x="1435755" y="1829003"/>
            <a:ext cx="478070" cy="4181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199F2EC1-70DC-49A3-B109-CB81957197CC}"/>
                  </a:ext>
                </a:extLst>
              </p:cNvPr>
              <p:cNvSpPr txBox="1"/>
              <p:nvPr/>
            </p:nvSpPr>
            <p:spPr>
              <a:xfrm>
                <a:off x="6948982" y="2639585"/>
                <a:ext cx="48439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={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199F2EC1-70DC-49A3-B109-CB81957197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8982" y="2639585"/>
                <a:ext cx="4843950" cy="369332"/>
              </a:xfrm>
              <a:prstGeom prst="rect">
                <a:avLst/>
              </a:prstGeom>
              <a:blipFill>
                <a:blip r:embed="rId10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9269278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78476B-1D0A-473A-A82F-6BCF218851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EEB7B5-4115-4DC8-BC80-66F6DE25D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7D3F49F-F684-4B64-A5DF-94853B1DF5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EG </a:t>
            </a:r>
            <a:r>
              <a:rPr lang="en-US" dirty="0"/>
              <a:t>green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1C98704-7458-4D8B-A845-34BFDFA7D27B}"/>
                  </a:ext>
                </a:extLst>
              </p:cNvPr>
              <p:cNvSpPr txBox="1"/>
              <p:nvPr/>
            </p:nvSpPr>
            <p:spPr>
              <a:xfrm>
                <a:off x="6016223" y="315831"/>
                <a:ext cx="6097136" cy="17543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𝑆𝑎𝑡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while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≔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∩</m:t>
                    </m:r>
                    <m:d>
                      <m:dPr>
                        <m:begChr m:val="{"/>
                        <m:endChr m:val="}"/>
                        <m:sepChr m:val="∣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𝑆𝑎𝑡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𝜑</m:t>
                            </m:r>
                          </m:e>
                        </m:d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𝑃𝑜𝑠𝑡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∩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≠∅</m:t>
                        </m:r>
                      </m:e>
                    </m:d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end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1C98704-7458-4D8B-A845-34BFDFA7D2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6223" y="315831"/>
                <a:ext cx="6097136" cy="1754326"/>
              </a:xfrm>
              <a:prstGeom prst="rect">
                <a:avLst/>
              </a:prstGeom>
              <a:blipFill>
                <a:blip r:embed="rId2"/>
                <a:stretch>
                  <a:fillRect l="-900" b="-45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24FCC193-B14C-4BDF-871A-DF3B2CECB1A6}"/>
                  </a:ext>
                </a:extLst>
              </p:cNvPr>
              <p:cNvSpPr/>
              <p:nvPr/>
            </p:nvSpPr>
            <p:spPr>
              <a:xfrm>
                <a:off x="1840195" y="2170835"/>
                <a:ext cx="502777" cy="521293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24FCC193-B14C-4BDF-871A-DF3B2CECB1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0195" y="2170835"/>
                <a:ext cx="502777" cy="521293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BF65BD9A-3642-4F5D-AE0B-560B77F347B8}"/>
                  </a:ext>
                </a:extLst>
              </p:cNvPr>
              <p:cNvSpPr/>
              <p:nvPr/>
            </p:nvSpPr>
            <p:spPr>
              <a:xfrm>
                <a:off x="915826" y="3104463"/>
                <a:ext cx="502777" cy="521293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BF65BD9A-3642-4F5D-AE0B-560B77F347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826" y="3104463"/>
                <a:ext cx="502777" cy="521293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75AEEA47-42E3-4175-B9D2-B8390F3323FB}"/>
                  </a:ext>
                </a:extLst>
              </p:cNvPr>
              <p:cNvSpPr/>
              <p:nvPr/>
            </p:nvSpPr>
            <p:spPr>
              <a:xfrm>
                <a:off x="1840195" y="3994934"/>
                <a:ext cx="502777" cy="521293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75AEEA47-42E3-4175-B9D2-B8390F3323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0195" y="3994934"/>
                <a:ext cx="502777" cy="521293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1703C4A5-FD32-4D7A-B3D9-674B0581A9A7}"/>
                  </a:ext>
                </a:extLst>
              </p:cNvPr>
              <p:cNvSpPr/>
              <p:nvPr/>
            </p:nvSpPr>
            <p:spPr>
              <a:xfrm>
                <a:off x="2821043" y="3123463"/>
                <a:ext cx="502777" cy="521293"/>
              </a:xfrm>
              <a:prstGeom prst="ellipse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1703C4A5-FD32-4D7A-B3D9-674B0581A9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1043" y="3123463"/>
                <a:ext cx="502777" cy="521293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3780A232-AF85-47EC-99A8-A952AE98F93A}"/>
                  </a:ext>
                </a:extLst>
              </p:cNvPr>
              <p:cNvSpPr/>
              <p:nvPr/>
            </p:nvSpPr>
            <p:spPr>
              <a:xfrm>
                <a:off x="5202253" y="3104461"/>
                <a:ext cx="502777" cy="521293"/>
              </a:xfrm>
              <a:prstGeom prst="ellipse">
                <a:avLst/>
              </a:prstGeom>
              <a:noFill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3780A232-AF85-47EC-99A8-A952AE98F9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2253" y="3104461"/>
                <a:ext cx="502777" cy="521293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E2A3FFC3-7DC3-4727-AC96-29E52ADE4574}"/>
                  </a:ext>
                </a:extLst>
              </p:cNvPr>
              <p:cNvSpPr/>
              <p:nvPr/>
            </p:nvSpPr>
            <p:spPr>
              <a:xfrm>
                <a:off x="3979649" y="3104462"/>
                <a:ext cx="502777" cy="521293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E2A3FFC3-7DC3-4727-AC96-29E52ADE45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9649" y="3104462"/>
                <a:ext cx="502777" cy="521293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0976C2F-5596-4209-B69E-48AF42D1B4CE}"/>
              </a:ext>
            </a:extLst>
          </p:cNvPr>
          <p:cNvCxnSpPr>
            <a:stCxn id="8" idx="3"/>
            <a:endCxn id="9" idx="7"/>
          </p:cNvCxnSpPr>
          <p:nvPr/>
        </p:nvCxnSpPr>
        <p:spPr>
          <a:xfrm flipH="1">
            <a:off x="1344973" y="2615786"/>
            <a:ext cx="568852" cy="5650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2932663-E131-4558-811F-185B156CBEA0}"/>
              </a:ext>
            </a:extLst>
          </p:cNvPr>
          <p:cNvCxnSpPr>
            <a:cxnSpLocks/>
            <a:stCxn id="9" idx="5"/>
            <a:endCxn id="10" idx="1"/>
          </p:cNvCxnSpPr>
          <p:nvPr/>
        </p:nvCxnSpPr>
        <p:spPr>
          <a:xfrm>
            <a:off x="1344973" y="3549414"/>
            <a:ext cx="568852" cy="521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50DF60D-C7F2-4C71-BF45-84EC22539736}"/>
              </a:ext>
            </a:extLst>
          </p:cNvPr>
          <p:cNvCxnSpPr>
            <a:cxnSpLocks/>
            <a:stCxn id="10" idx="7"/>
            <a:endCxn id="11" idx="3"/>
          </p:cNvCxnSpPr>
          <p:nvPr/>
        </p:nvCxnSpPr>
        <p:spPr>
          <a:xfrm flipV="1">
            <a:off x="2269342" y="3568414"/>
            <a:ext cx="625331" cy="502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BB2DE8C-61F1-4FE9-B16B-B3247E450D59}"/>
              </a:ext>
            </a:extLst>
          </p:cNvPr>
          <p:cNvCxnSpPr>
            <a:cxnSpLocks/>
            <a:stCxn id="8" idx="5"/>
            <a:endCxn id="11" idx="1"/>
          </p:cNvCxnSpPr>
          <p:nvPr/>
        </p:nvCxnSpPr>
        <p:spPr>
          <a:xfrm>
            <a:off x="2269342" y="2615786"/>
            <a:ext cx="625331" cy="5840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0984A2F-BEC5-41C9-8F6B-B6CD2A0E1B39}"/>
              </a:ext>
            </a:extLst>
          </p:cNvPr>
          <p:cNvCxnSpPr>
            <a:cxnSpLocks/>
            <a:endCxn id="13" idx="2"/>
          </p:cNvCxnSpPr>
          <p:nvPr/>
        </p:nvCxnSpPr>
        <p:spPr>
          <a:xfrm>
            <a:off x="3363485" y="3365108"/>
            <a:ext cx="61616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CE203DF-F097-426A-81E9-90379B6DAA15}"/>
              </a:ext>
            </a:extLst>
          </p:cNvPr>
          <p:cNvCxnSpPr>
            <a:cxnSpLocks/>
            <a:stCxn id="13" idx="6"/>
            <a:endCxn id="12" idx="2"/>
          </p:cNvCxnSpPr>
          <p:nvPr/>
        </p:nvCxnSpPr>
        <p:spPr>
          <a:xfrm flipV="1">
            <a:off x="4482426" y="3365108"/>
            <a:ext cx="71982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17E91B51-5173-4C57-A9DB-48E09534B955}"/>
                  </a:ext>
                </a:extLst>
              </p:cNvPr>
              <p:cNvSpPr/>
              <p:nvPr/>
            </p:nvSpPr>
            <p:spPr>
              <a:xfrm>
                <a:off x="2855939" y="4857604"/>
                <a:ext cx="502777" cy="521293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17E91B51-5173-4C57-A9DB-48E09534B9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5939" y="4857604"/>
                <a:ext cx="502777" cy="521293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95D44B0-241D-4A5D-A371-B0DAC4556EB9}"/>
              </a:ext>
            </a:extLst>
          </p:cNvPr>
          <p:cNvCxnSpPr>
            <a:cxnSpLocks/>
            <a:stCxn id="10" idx="5"/>
            <a:endCxn id="20" idx="1"/>
          </p:cNvCxnSpPr>
          <p:nvPr/>
        </p:nvCxnSpPr>
        <p:spPr>
          <a:xfrm>
            <a:off x="2269342" y="4439885"/>
            <a:ext cx="660227" cy="4940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D4EBC393-36B9-497F-827E-C842F3A44215}"/>
              </a:ext>
            </a:extLst>
          </p:cNvPr>
          <p:cNvSpPr/>
          <p:nvPr/>
        </p:nvSpPr>
        <p:spPr>
          <a:xfrm>
            <a:off x="2327305" y="2452846"/>
            <a:ext cx="700755" cy="675117"/>
          </a:xfrm>
          <a:custGeom>
            <a:avLst/>
            <a:gdLst>
              <a:gd name="connsiteX0" fmla="*/ 700755 w 700755"/>
              <a:gd name="connsiteY0" fmla="*/ 675117 h 675117"/>
              <a:gd name="connsiteX1" fmla="*/ 478565 w 700755"/>
              <a:gd name="connsiteY1" fmla="*/ 153824 h 675117"/>
              <a:gd name="connsiteX2" fmla="*/ 0 w 700755"/>
              <a:gd name="connsiteY2" fmla="*/ 0 h 675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0755" h="675117">
                <a:moveTo>
                  <a:pt x="700755" y="675117"/>
                </a:moveTo>
                <a:cubicBezTo>
                  <a:pt x="648056" y="470730"/>
                  <a:pt x="595357" y="266343"/>
                  <a:pt x="478565" y="153824"/>
                </a:cubicBezTo>
                <a:cubicBezTo>
                  <a:pt x="361773" y="41305"/>
                  <a:pt x="180886" y="20652"/>
                  <a:pt x="0" y="0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C1EEDFEB-73A6-4DFB-990B-3DD48C902A97}"/>
              </a:ext>
            </a:extLst>
          </p:cNvPr>
          <p:cNvSpPr/>
          <p:nvPr/>
        </p:nvSpPr>
        <p:spPr>
          <a:xfrm>
            <a:off x="2327305" y="4174851"/>
            <a:ext cx="700755" cy="682753"/>
          </a:xfrm>
          <a:custGeom>
            <a:avLst/>
            <a:gdLst>
              <a:gd name="connsiteX0" fmla="*/ 700755 w 700755"/>
              <a:gd name="connsiteY0" fmla="*/ 675117 h 675117"/>
              <a:gd name="connsiteX1" fmla="*/ 478565 w 700755"/>
              <a:gd name="connsiteY1" fmla="*/ 153824 h 675117"/>
              <a:gd name="connsiteX2" fmla="*/ 0 w 700755"/>
              <a:gd name="connsiteY2" fmla="*/ 0 h 675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0755" h="675117">
                <a:moveTo>
                  <a:pt x="700755" y="675117"/>
                </a:moveTo>
                <a:cubicBezTo>
                  <a:pt x="648056" y="470730"/>
                  <a:pt x="595357" y="266343"/>
                  <a:pt x="478565" y="153824"/>
                </a:cubicBezTo>
                <a:cubicBezTo>
                  <a:pt x="361773" y="41305"/>
                  <a:pt x="180886" y="20652"/>
                  <a:pt x="0" y="0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12DBCB1-0AE6-4E31-85E6-90A772B29E8E}"/>
              </a:ext>
            </a:extLst>
          </p:cNvPr>
          <p:cNvCxnSpPr>
            <a:cxnSpLocks/>
            <a:stCxn id="10" idx="0"/>
            <a:endCxn id="8" idx="4"/>
          </p:cNvCxnSpPr>
          <p:nvPr/>
        </p:nvCxnSpPr>
        <p:spPr>
          <a:xfrm flipV="1">
            <a:off x="2091584" y="2692128"/>
            <a:ext cx="0" cy="13028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DD259871-4254-4FC8-8A22-1F94FB741F3C}"/>
              </a:ext>
            </a:extLst>
          </p:cNvPr>
          <p:cNvSpPr/>
          <p:nvPr/>
        </p:nvSpPr>
        <p:spPr>
          <a:xfrm>
            <a:off x="5608890" y="2997972"/>
            <a:ext cx="487110" cy="654104"/>
          </a:xfrm>
          <a:custGeom>
            <a:avLst/>
            <a:gdLst>
              <a:gd name="connsiteX0" fmla="*/ 51275 w 487110"/>
              <a:gd name="connsiteY0" fmla="*/ 514552 h 654104"/>
              <a:gd name="connsiteX1" fmla="*/ 367469 w 487110"/>
              <a:gd name="connsiteY1" fmla="*/ 642739 h 654104"/>
              <a:gd name="connsiteX2" fmla="*/ 487110 w 487110"/>
              <a:gd name="connsiteY2" fmla="*/ 258178 h 654104"/>
              <a:gd name="connsiteX3" fmla="*/ 367469 w 487110"/>
              <a:gd name="connsiteY3" fmla="*/ 1805 h 654104"/>
              <a:gd name="connsiteX4" fmla="*/ 0 w 487110"/>
              <a:gd name="connsiteY4" fmla="*/ 164175 h 654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7110" h="654104">
                <a:moveTo>
                  <a:pt x="51275" y="514552"/>
                </a:moveTo>
                <a:cubicBezTo>
                  <a:pt x="173052" y="600010"/>
                  <a:pt x="294830" y="685468"/>
                  <a:pt x="367469" y="642739"/>
                </a:cubicBezTo>
                <a:cubicBezTo>
                  <a:pt x="440108" y="600010"/>
                  <a:pt x="487110" y="365000"/>
                  <a:pt x="487110" y="258178"/>
                </a:cubicBezTo>
                <a:cubicBezTo>
                  <a:pt x="487110" y="151356"/>
                  <a:pt x="448654" y="17472"/>
                  <a:pt x="367469" y="1805"/>
                </a:cubicBezTo>
                <a:cubicBezTo>
                  <a:pt x="286284" y="-13862"/>
                  <a:pt x="143142" y="75156"/>
                  <a:pt x="0" y="164175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6E1CDCD-4987-4124-8FC9-92025116748B}"/>
              </a:ext>
            </a:extLst>
          </p:cNvPr>
          <p:cNvCxnSpPr>
            <a:endCxn id="8" idx="1"/>
          </p:cNvCxnSpPr>
          <p:nvPr/>
        </p:nvCxnSpPr>
        <p:spPr>
          <a:xfrm>
            <a:off x="1435755" y="1829003"/>
            <a:ext cx="478070" cy="4181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199F2EC1-70DC-49A3-B109-CB81957197CC}"/>
                  </a:ext>
                </a:extLst>
              </p:cNvPr>
              <p:cNvSpPr txBox="1"/>
              <p:nvPr/>
            </p:nvSpPr>
            <p:spPr>
              <a:xfrm>
                <a:off x="6948982" y="2639585"/>
                <a:ext cx="484395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={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∩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={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199F2EC1-70DC-49A3-B109-CB81957197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8982" y="2639585"/>
                <a:ext cx="4843950" cy="646331"/>
              </a:xfrm>
              <a:prstGeom prst="rect">
                <a:avLst/>
              </a:prstGeom>
              <a:blipFill>
                <a:blip r:embed="rId10"/>
                <a:stretch>
                  <a:fillRect b="-84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7" name="Group 26">
            <a:extLst>
              <a:ext uri="{FF2B5EF4-FFF2-40B4-BE49-F238E27FC236}">
                <a16:creationId xmlns:a16="http://schemas.microsoft.com/office/drawing/2014/main" id="{D03FB6A1-A28A-45B8-AFFB-F3DC215F98FB}"/>
              </a:ext>
            </a:extLst>
          </p:cNvPr>
          <p:cNvGrpSpPr/>
          <p:nvPr/>
        </p:nvGrpSpPr>
        <p:grpSpPr>
          <a:xfrm>
            <a:off x="3991707" y="2886287"/>
            <a:ext cx="410040" cy="822240"/>
            <a:chOff x="3991707" y="2886287"/>
            <a:chExt cx="410040" cy="822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6488878E-31E5-4829-9779-F98EE815C6E3}"/>
                    </a:ext>
                  </a:extLst>
                </p14:cNvPr>
                <p14:cNvContentPartPr/>
                <p14:nvPr/>
              </p14:nvContentPartPr>
              <p14:xfrm>
                <a:off x="3991707" y="2941007"/>
                <a:ext cx="409680" cy="76752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6488878E-31E5-4829-9779-F98EE815C6E3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983067" y="2932367"/>
                  <a:ext cx="427320" cy="78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50670DAC-0ABB-48A7-9C21-28C356CF7C31}"/>
                    </a:ext>
                  </a:extLst>
                </p14:cNvPr>
                <p14:cNvContentPartPr/>
                <p14:nvPr/>
              </p14:nvContentPartPr>
              <p14:xfrm>
                <a:off x="4020507" y="2886287"/>
                <a:ext cx="381240" cy="7174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50670DAC-0ABB-48A7-9C21-28C356CF7C31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4011507" y="2877287"/>
                  <a:ext cx="398880" cy="7351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36535418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78476B-1D0A-473A-A82F-6BCF218851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EEB7B5-4115-4DC8-BC80-66F6DE25D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7D3F49F-F684-4B64-A5DF-94853B1DF5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EG </a:t>
            </a:r>
            <a:r>
              <a:rPr lang="en-US" dirty="0"/>
              <a:t>green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1C98704-7458-4D8B-A845-34BFDFA7D27B}"/>
                  </a:ext>
                </a:extLst>
              </p:cNvPr>
              <p:cNvSpPr txBox="1"/>
              <p:nvPr/>
            </p:nvSpPr>
            <p:spPr>
              <a:xfrm>
                <a:off x="6016223" y="315831"/>
                <a:ext cx="6097136" cy="17543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𝑆𝑎𝑡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while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≔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∩</m:t>
                    </m:r>
                    <m:d>
                      <m:dPr>
                        <m:begChr m:val="{"/>
                        <m:endChr m:val="}"/>
                        <m:sepChr m:val="∣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𝑆𝑎𝑡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𝜑</m:t>
                            </m:r>
                          </m:e>
                        </m:d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𝑃𝑜𝑠𝑡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∩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≠∅</m:t>
                        </m:r>
                      </m:e>
                    </m:d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end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1C98704-7458-4D8B-A845-34BFDFA7D2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6223" y="315831"/>
                <a:ext cx="6097136" cy="1754326"/>
              </a:xfrm>
              <a:prstGeom prst="rect">
                <a:avLst/>
              </a:prstGeom>
              <a:blipFill>
                <a:blip r:embed="rId2"/>
                <a:stretch>
                  <a:fillRect l="-900" b="-45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24FCC193-B14C-4BDF-871A-DF3B2CECB1A6}"/>
                  </a:ext>
                </a:extLst>
              </p:cNvPr>
              <p:cNvSpPr/>
              <p:nvPr/>
            </p:nvSpPr>
            <p:spPr>
              <a:xfrm>
                <a:off x="1840195" y="2170835"/>
                <a:ext cx="502777" cy="521293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24FCC193-B14C-4BDF-871A-DF3B2CECB1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0195" y="2170835"/>
                <a:ext cx="502777" cy="521293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BF65BD9A-3642-4F5D-AE0B-560B77F347B8}"/>
                  </a:ext>
                </a:extLst>
              </p:cNvPr>
              <p:cNvSpPr/>
              <p:nvPr/>
            </p:nvSpPr>
            <p:spPr>
              <a:xfrm>
                <a:off x="915826" y="3104463"/>
                <a:ext cx="502777" cy="521293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BF65BD9A-3642-4F5D-AE0B-560B77F347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826" y="3104463"/>
                <a:ext cx="502777" cy="521293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75AEEA47-42E3-4175-B9D2-B8390F3323FB}"/>
                  </a:ext>
                </a:extLst>
              </p:cNvPr>
              <p:cNvSpPr/>
              <p:nvPr/>
            </p:nvSpPr>
            <p:spPr>
              <a:xfrm>
                <a:off x="1840195" y="3994934"/>
                <a:ext cx="502777" cy="521293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75AEEA47-42E3-4175-B9D2-B8390F3323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0195" y="3994934"/>
                <a:ext cx="502777" cy="521293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1703C4A5-FD32-4D7A-B3D9-674B0581A9A7}"/>
                  </a:ext>
                </a:extLst>
              </p:cNvPr>
              <p:cNvSpPr/>
              <p:nvPr/>
            </p:nvSpPr>
            <p:spPr>
              <a:xfrm>
                <a:off x="2821043" y="3123463"/>
                <a:ext cx="502777" cy="521293"/>
              </a:xfrm>
              <a:prstGeom prst="ellipse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1703C4A5-FD32-4D7A-B3D9-674B0581A9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1043" y="3123463"/>
                <a:ext cx="502777" cy="521293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3780A232-AF85-47EC-99A8-A952AE98F93A}"/>
                  </a:ext>
                </a:extLst>
              </p:cNvPr>
              <p:cNvSpPr/>
              <p:nvPr/>
            </p:nvSpPr>
            <p:spPr>
              <a:xfrm>
                <a:off x="5202253" y="3104461"/>
                <a:ext cx="502777" cy="521293"/>
              </a:xfrm>
              <a:prstGeom prst="ellipse">
                <a:avLst/>
              </a:prstGeom>
              <a:noFill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3780A232-AF85-47EC-99A8-A952AE98F9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2253" y="3104461"/>
                <a:ext cx="502777" cy="521293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E2A3FFC3-7DC3-4727-AC96-29E52ADE4574}"/>
                  </a:ext>
                </a:extLst>
              </p:cNvPr>
              <p:cNvSpPr/>
              <p:nvPr/>
            </p:nvSpPr>
            <p:spPr>
              <a:xfrm>
                <a:off x="3979649" y="3104462"/>
                <a:ext cx="502777" cy="521293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E2A3FFC3-7DC3-4727-AC96-29E52ADE45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9649" y="3104462"/>
                <a:ext cx="502777" cy="521293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0976C2F-5596-4209-B69E-48AF42D1B4CE}"/>
              </a:ext>
            </a:extLst>
          </p:cNvPr>
          <p:cNvCxnSpPr>
            <a:stCxn id="8" idx="3"/>
            <a:endCxn id="9" idx="7"/>
          </p:cNvCxnSpPr>
          <p:nvPr/>
        </p:nvCxnSpPr>
        <p:spPr>
          <a:xfrm flipH="1">
            <a:off x="1344973" y="2615786"/>
            <a:ext cx="568852" cy="5650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2932663-E131-4558-811F-185B156CBEA0}"/>
              </a:ext>
            </a:extLst>
          </p:cNvPr>
          <p:cNvCxnSpPr>
            <a:cxnSpLocks/>
            <a:stCxn id="9" idx="5"/>
            <a:endCxn id="10" idx="1"/>
          </p:cNvCxnSpPr>
          <p:nvPr/>
        </p:nvCxnSpPr>
        <p:spPr>
          <a:xfrm>
            <a:off x="1344973" y="3549414"/>
            <a:ext cx="568852" cy="521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50DF60D-C7F2-4C71-BF45-84EC22539736}"/>
              </a:ext>
            </a:extLst>
          </p:cNvPr>
          <p:cNvCxnSpPr>
            <a:cxnSpLocks/>
            <a:stCxn id="10" idx="7"/>
            <a:endCxn id="11" idx="3"/>
          </p:cNvCxnSpPr>
          <p:nvPr/>
        </p:nvCxnSpPr>
        <p:spPr>
          <a:xfrm flipV="1">
            <a:off x="2269342" y="3568414"/>
            <a:ext cx="625331" cy="502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BB2DE8C-61F1-4FE9-B16B-B3247E450D59}"/>
              </a:ext>
            </a:extLst>
          </p:cNvPr>
          <p:cNvCxnSpPr>
            <a:cxnSpLocks/>
            <a:stCxn id="8" idx="5"/>
            <a:endCxn id="11" idx="1"/>
          </p:cNvCxnSpPr>
          <p:nvPr/>
        </p:nvCxnSpPr>
        <p:spPr>
          <a:xfrm>
            <a:off x="2269342" y="2615786"/>
            <a:ext cx="625331" cy="5840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0984A2F-BEC5-41C9-8F6B-B6CD2A0E1B39}"/>
              </a:ext>
            </a:extLst>
          </p:cNvPr>
          <p:cNvCxnSpPr>
            <a:cxnSpLocks/>
            <a:endCxn id="13" idx="2"/>
          </p:cNvCxnSpPr>
          <p:nvPr/>
        </p:nvCxnSpPr>
        <p:spPr>
          <a:xfrm>
            <a:off x="3363485" y="3365108"/>
            <a:ext cx="61616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CE203DF-F097-426A-81E9-90379B6DAA15}"/>
              </a:ext>
            </a:extLst>
          </p:cNvPr>
          <p:cNvCxnSpPr>
            <a:cxnSpLocks/>
            <a:stCxn id="13" idx="6"/>
            <a:endCxn id="12" idx="2"/>
          </p:cNvCxnSpPr>
          <p:nvPr/>
        </p:nvCxnSpPr>
        <p:spPr>
          <a:xfrm flipV="1">
            <a:off x="4482426" y="3365108"/>
            <a:ext cx="71982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17E91B51-5173-4C57-A9DB-48E09534B955}"/>
                  </a:ext>
                </a:extLst>
              </p:cNvPr>
              <p:cNvSpPr/>
              <p:nvPr/>
            </p:nvSpPr>
            <p:spPr>
              <a:xfrm>
                <a:off x="2855939" y="4857604"/>
                <a:ext cx="502777" cy="521293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17E91B51-5173-4C57-A9DB-48E09534B9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5939" y="4857604"/>
                <a:ext cx="502777" cy="521293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95D44B0-241D-4A5D-A371-B0DAC4556EB9}"/>
              </a:ext>
            </a:extLst>
          </p:cNvPr>
          <p:cNvCxnSpPr>
            <a:cxnSpLocks/>
            <a:stCxn id="10" idx="5"/>
            <a:endCxn id="20" idx="1"/>
          </p:cNvCxnSpPr>
          <p:nvPr/>
        </p:nvCxnSpPr>
        <p:spPr>
          <a:xfrm>
            <a:off x="2269342" y="4439885"/>
            <a:ext cx="660227" cy="4940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D4EBC393-36B9-497F-827E-C842F3A44215}"/>
              </a:ext>
            </a:extLst>
          </p:cNvPr>
          <p:cNvSpPr/>
          <p:nvPr/>
        </p:nvSpPr>
        <p:spPr>
          <a:xfrm>
            <a:off x="2327305" y="2452846"/>
            <a:ext cx="700755" cy="675117"/>
          </a:xfrm>
          <a:custGeom>
            <a:avLst/>
            <a:gdLst>
              <a:gd name="connsiteX0" fmla="*/ 700755 w 700755"/>
              <a:gd name="connsiteY0" fmla="*/ 675117 h 675117"/>
              <a:gd name="connsiteX1" fmla="*/ 478565 w 700755"/>
              <a:gd name="connsiteY1" fmla="*/ 153824 h 675117"/>
              <a:gd name="connsiteX2" fmla="*/ 0 w 700755"/>
              <a:gd name="connsiteY2" fmla="*/ 0 h 675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0755" h="675117">
                <a:moveTo>
                  <a:pt x="700755" y="675117"/>
                </a:moveTo>
                <a:cubicBezTo>
                  <a:pt x="648056" y="470730"/>
                  <a:pt x="595357" y="266343"/>
                  <a:pt x="478565" y="153824"/>
                </a:cubicBezTo>
                <a:cubicBezTo>
                  <a:pt x="361773" y="41305"/>
                  <a:pt x="180886" y="20652"/>
                  <a:pt x="0" y="0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C1EEDFEB-73A6-4DFB-990B-3DD48C902A97}"/>
              </a:ext>
            </a:extLst>
          </p:cNvPr>
          <p:cNvSpPr/>
          <p:nvPr/>
        </p:nvSpPr>
        <p:spPr>
          <a:xfrm>
            <a:off x="2327305" y="4174851"/>
            <a:ext cx="700755" cy="682753"/>
          </a:xfrm>
          <a:custGeom>
            <a:avLst/>
            <a:gdLst>
              <a:gd name="connsiteX0" fmla="*/ 700755 w 700755"/>
              <a:gd name="connsiteY0" fmla="*/ 675117 h 675117"/>
              <a:gd name="connsiteX1" fmla="*/ 478565 w 700755"/>
              <a:gd name="connsiteY1" fmla="*/ 153824 h 675117"/>
              <a:gd name="connsiteX2" fmla="*/ 0 w 700755"/>
              <a:gd name="connsiteY2" fmla="*/ 0 h 675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0755" h="675117">
                <a:moveTo>
                  <a:pt x="700755" y="675117"/>
                </a:moveTo>
                <a:cubicBezTo>
                  <a:pt x="648056" y="470730"/>
                  <a:pt x="595357" y="266343"/>
                  <a:pt x="478565" y="153824"/>
                </a:cubicBezTo>
                <a:cubicBezTo>
                  <a:pt x="361773" y="41305"/>
                  <a:pt x="180886" y="20652"/>
                  <a:pt x="0" y="0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12DBCB1-0AE6-4E31-85E6-90A772B29E8E}"/>
              </a:ext>
            </a:extLst>
          </p:cNvPr>
          <p:cNvCxnSpPr>
            <a:cxnSpLocks/>
            <a:stCxn id="10" idx="0"/>
            <a:endCxn id="8" idx="4"/>
          </p:cNvCxnSpPr>
          <p:nvPr/>
        </p:nvCxnSpPr>
        <p:spPr>
          <a:xfrm flipV="1">
            <a:off x="2091584" y="2692128"/>
            <a:ext cx="0" cy="13028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DD259871-4254-4FC8-8A22-1F94FB741F3C}"/>
              </a:ext>
            </a:extLst>
          </p:cNvPr>
          <p:cNvSpPr/>
          <p:nvPr/>
        </p:nvSpPr>
        <p:spPr>
          <a:xfrm>
            <a:off x="5608890" y="2997972"/>
            <a:ext cx="487110" cy="654104"/>
          </a:xfrm>
          <a:custGeom>
            <a:avLst/>
            <a:gdLst>
              <a:gd name="connsiteX0" fmla="*/ 51275 w 487110"/>
              <a:gd name="connsiteY0" fmla="*/ 514552 h 654104"/>
              <a:gd name="connsiteX1" fmla="*/ 367469 w 487110"/>
              <a:gd name="connsiteY1" fmla="*/ 642739 h 654104"/>
              <a:gd name="connsiteX2" fmla="*/ 487110 w 487110"/>
              <a:gd name="connsiteY2" fmla="*/ 258178 h 654104"/>
              <a:gd name="connsiteX3" fmla="*/ 367469 w 487110"/>
              <a:gd name="connsiteY3" fmla="*/ 1805 h 654104"/>
              <a:gd name="connsiteX4" fmla="*/ 0 w 487110"/>
              <a:gd name="connsiteY4" fmla="*/ 164175 h 654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7110" h="654104">
                <a:moveTo>
                  <a:pt x="51275" y="514552"/>
                </a:moveTo>
                <a:cubicBezTo>
                  <a:pt x="173052" y="600010"/>
                  <a:pt x="294830" y="685468"/>
                  <a:pt x="367469" y="642739"/>
                </a:cubicBezTo>
                <a:cubicBezTo>
                  <a:pt x="440108" y="600010"/>
                  <a:pt x="487110" y="365000"/>
                  <a:pt x="487110" y="258178"/>
                </a:cubicBezTo>
                <a:cubicBezTo>
                  <a:pt x="487110" y="151356"/>
                  <a:pt x="448654" y="17472"/>
                  <a:pt x="367469" y="1805"/>
                </a:cubicBezTo>
                <a:cubicBezTo>
                  <a:pt x="286284" y="-13862"/>
                  <a:pt x="143142" y="75156"/>
                  <a:pt x="0" y="164175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6E1CDCD-4987-4124-8FC9-92025116748B}"/>
              </a:ext>
            </a:extLst>
          </p:cNvPr>
          <p:cNvCxnSpPr>
            <a:endCxn id="8" idx="1"/>
          </p:cNvCxnSpPr>
          <p:nvPr/>
        </p:nvCxnSpPr>
        <p:spPr>
          <a:xfrm>
            <a:off x="1435755" y="1829003"/>
            <a:ext cx="478070" cy="4181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199F2EC1-70DC-49A3-B109-CB81957197CC}"/>
                  </a:ext>
                </a:extLst>
              </p:cNvPr>
              <p:cNvSpPr txBox="1"/>
              <p:nvPr/>
            </p:nvSpPr>
            <p:spPr>
              <a:xfrm>
                <a:off x="6948982" y="2639585"/>
                <a:ext cx="4843950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={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∩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∩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0" dirty="0"/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!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𝑆𝑎𝑡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𝐄𝐆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𝑔𝑟𝑒𝑒𝑛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0" dirty="0">
                    <a:latin typeface="Cambria" panose="02040503050406030204" pitchFamily="18" charset="0"/>
                    <a:ea typeface="Cambria" panose="02040503050406030204" pitchFamily="18" charset="0"/>
                  </a:rPr>
                  <a:t>, so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𝑇𝑆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⊨</m:t>
                    </m:r>
                    <m:r>
                      <a:rPr lang="en-US" b="1">
                        <a:latin typeface="Cambria Math" panose="02040503050406030204" pitchFamily="18" charset="0"/>
                      </a:rPr>
                      <m:t>𝐄𝐅</m:t>
                    </m:r>
                    <m:r>
                      <a:rPr lang="en-US" b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𝑔𝑟𝑒𝑒𝑛</m:t>
                    </m:r>
                  </m:oMath>
                </a14:m>
                <a:endParaRPr lang="en-US" b="0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199F2EC1-70DC-49A3-B109-CB81957197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8982" y="2639585"/>
                <a:ext cx="4843950" cy="230832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7" name="Group 26">
            <a:extLst>
              <a:ext uri="{FF2B5EF4-FFF2-40B4-BE49-F238E27FC236}">
                <a16:creationId xmlns:a16="http://schemas.microsoft.com/office/drawing/2014/main" id="{D03FB6A1-A28A-45B8-AFFB-F3DC215F98FB}"/>
              </a:ext>
            </a:extLst>
          </p:cNvPr>
          <p:cNvGrpSpPr/>
          <p:nvPr/>
        </p:nvGrpSpPr>
        <p:grpSpPr>
          <a:xfrm>
            <a:off x="3991707" y="2886287"/>
            <a:ext cx="410040" cy="822240"/>
            <a:chOff x="3991707" y="2886287"/>
            <a:chExt cx="410040" cy="822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6488878E-31E5-4829-9779-F98EE815C6E3}"/>
                    </a:ext>
                  </a:extLst>
                </p14:cNvPr>
                <p14:cNvContentPartPr/>
                <p14:nvPr/>
              </p14:nvContentPartPr>
              <p14:xfrm>
                <a:off x="3991707" y="2941007"/>
                <a:ext cx="409680" cy="76752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6488878E-31E5-4829-9779-F98EE815C6E3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983067" y="2932367"/>
                  <a:ext cx="427320" cy="78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50670DAC-0ABB-48A7-9C21-28C356CF7C31}"/>
                    </a:ext>
                  </a:extLst>
                </p14:cNvPr>
                <p14:cNvContentPartPr/>
                <p14:nvPr/>
              </p14:nvContentPartPr>
              <p14:xfrm>
                <a:off x="4020507" y="2886287"/>
                <a:ext cx="381240" cy="7174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50670DAC-0ABB-48A7-9C21-28C356CF7C31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4011507" y="2877287"/>
                  <a:ext cx="398880" cy="735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5F8E8459-733F-4019-8C65-3FA9C9221791}"/>
                  </a:ext>
                </a:extLst>
              </p14:cNvPr>
              <p14:cNvContentPartPr/>
              <p14:nvPr/>
            </p14:nvContentPartPr>
            <p14:xfrm>
              <a:off x="10262907" y="3145847"/>
              <a:ext cx="360" cy="36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5F8E8459-733F-4019-8C65-3FA9C9221791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0253907" y="3136847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881632D4-9033-44CF-8916-FFD4A365277C}"/>
                  </a:ext>
                </a:extLst>
              </p14:cNvPr>
              <p14:cNvContentPartPr/>
              <p14:nvPr/>
            </p14:nvContentPartPr>
            <p14:xfrm>
              <a:off x="10249227" y="3111647"/>
              <a:ext cx="360" cy="36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881632D4-9033-44CF-8916-FFD4A365277C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0240587" y="3102647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7026B408-7DAE-49DD-8821-525148C96925}"/>
                  </a:ext>
                </a:extLst>
              </p14:cNvPr>
              <p14:cNvContentPartPr/>
              <p14:nvPr/>
            </p14:nvContentPartPr>
            <p14:xfrm>
              <a:off x="7581267" y="3077447"/>
              <a:ext cx="360" cy="36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7026B408-7DAE-49DD-8821-525148C96925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7572267" y="3068447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996469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B2A9997-0A14-4931-BFBA-F29EC1B1E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2C81ED-DF91-40C0-A1C9-0D9A50630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itle 4">
                <a:extLst>
                  <a:ext uri="{FF2B5EF4-FFF2-40B4-BE49-F238E27FC236}">
                    <a16:creationId xmlns:a16="http://schemas.microsoft.com/office/drawing/2014/main" id="{D21A2BE1-14D5-45CA-9CF7-6BB49FEF131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66680" y="73907"/>
                <a:ext cx="11699087" cy="542867"/>
              </a:xfrm>
            </p:spPr>
            <p:txBody>
              <a:bodyPr/>
              <a:lstStyle/>
              <a:p>
                <a:r>
                  <a:rPr lang="en-US" dirty="0"/>
                  <a:t>CTL syntax: state formulas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𝜑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Title 4">
                <a:extLst>
                  <a:ext uri="{FF2B5EF4-FFF2-40B4-BE49-F238E27FC236}">
                    <a16:creationId xmlns:a16="http://schemas.microsoft.com/office/drawing/2014/main" id="{D21A2BE1-14D5-45CA-9CF7-6BB49FEF131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66680" y="73907"/>
                <a:ext cx="11699087" cy="542867"/>
              </a:xfrm>
              <a:blipFill>
                <a:blip r:embed="rId2"/>
                <a:stretch>
                  <a:fillRect l="-1303" t="-22472" b="-359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6">
                <a:extLst>
                  <a:ext uri="{FF2B5EF4-FFF2-40B4-BE49-F238E27FC236}">
                    <a16:creationId xmlns:a16="http://schemas.microsoft.com/office/drawing/2014/main" id="{DE3B5E7E-D498-4DEC-8C78-9EE18B1298B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48207737"/>
                  </p:ext>
                </p:extLst>
              </p:nvPr>
            </p:nvGraphicFramePr>
            <p:xfrm>
              <a:off x="166680" y="1044746"/>
              <a:ext cx="11332367" cy="3760084"/>
            </p:xfrm>
            <a:graphic>
              <a:graphicData uri="http://schemas.openxmlformats.org/drawingml/2006/table">
                <a:tbl>
                  <a:tblPr firstRow="1" bandRow="1">
                    <a:tableStyleId>{8799B23B-EC83-4686-B30A-512413B5E67A}</a:tableStyleId>
                  </a:tblPr>
                  <a:tblGrid>
                    <a:gridCol w="1169696">
                      <a:extLst>
                        <a:ext uri="{9D8B030D-6E8A-4147-A177-3AD203B41FA5}">
                          <a16:colId xmlns:a16="http://schemas.microsoft.com/office/drawing/2014/main" val="3906314371"/>
                        </a:ext>
                      </a:extLst>
                    </a:gridCol>
                    <a:gridCol w="776007">
                      <a:extLst>
                        <a:ext uri="{9D8B030D-6E8A-4147-A177-3AD203B41FA5}">
                          <a16:colId xmlns:a16="http://schemas.microsoft.com/office/drawing/2014/main" val="835596688"/>
                        </a:ext>
                      </a:extLst>
                    </a:gridCol>
                    <a:gridCol w="3544004">
                      <a:extLst>
                        <a:ext uri="{9D8B030D-6E8A-4147-A177-3AD203B41FA5}">
                          <a16:colId xmlns:a16="http://schemas.microsoft.com/office/drawing/2014/main" val="1467130356"/>
                        </a:ext>
                      </a:extLst>
                    </a:gridCol>
                    <a:gridCol w="5842660">
                      <a:extLst>
                        <a:ext uri="{9D8B030D-6E8A-4147-A177-3AD203B41FA5}">
                          <a16:colId xmlns:a16="http://schemas.microsoft.com/office/drawing/2014/main" val="364116992"/>
                        </a:ext>
                      </a:extLst>
                    </a:gridCol>
                  </a:tblGrid>
                  <a:tr h="39541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Formula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Also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How it is usually read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Informal meaning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66398492"/>
                      </a:ext>
                    </a:extLst>
                  </a:tr>
                  <a:tr h="42841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𝑓𝑎𝑙𝑠𝑒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false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b="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The formula false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3419858"/>
                      </a:ext>
                    </a:extLst>
                  </a:tr>
                  <a:tr h="42841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𝑡𝑟𝑢𝑒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true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b="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The formula true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43108135"/>
                      </a:ext>
                    </a:extLst>
                  </a:tr>
                  <a:tr h="42841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</a:rPr>
                                  <m:t>𝑎</m:t>
                                </m:r>
                              </m:oMath>
                            </m:oMathPara>
                          </a14:m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Some atomic prop. </a:t>
                          </a:r>
                          <a14:m>
                            <m:oMath xmlns:m="http://schemas.openxmlformats.org/officeDocument/2006/math"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𝐴𝑃</m:t>
                              </m:r>
                            </m:oMath>
                          </a14:m>
                          <a:endParaRPr lang="en-US" sz="1600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03037798"/>
                      </a:ext>
                    </a:extLst>
                  </a:tr>
                  <a:tr h="42841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¬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not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𝜑</m:t>
                              </m:r>
                            </m:oMath>
                          </a14:m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Negation of LTL formula </a:t>
                          </a:r>
                          <a14:m>
                            <m:oMath xmlns:m="http://schemas.openxmlformats.org/officeDocument/2006/math"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𝜑</m:t>
                              </m:r>
                            </m:oMath>
                          </a14:m>
                          <a:endParaRPr lang="en-US" sz="1600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34668045"/>
                      </a:ext>
                    </a:extLst>
                  </a:tr>
                  <a:tr h="42841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𝜑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∧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𝜑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 and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Conjunction of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60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 and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endParaRPr lang="en-US" sz="1600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89801498"/>
                      </a:ext>
                    </a:extLst>
                  </a:tr>
                  <a:tr h="42841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𝜑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∨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𝜑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 or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Disjunction of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60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 and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endParaRPr lang="en-US" sz="1600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3473884"/>
                      </a:ext>
                    </a:extLst>
                  </a:tr>
                  <a:tr h="26238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0" smtClean="0">
                                    <a:latin typeface="Cambria Math" panose="02040503050406030204" pitchFamily="18" charset="0"/>
                                  </a:rPr>
                                  <m:t>𝐀</m:t>
                                </m:r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Φ</m:t>
                                </m:r>
                              </m:oMath>
                            </m:oMathPara>
                          </a14:m>
                          <a:endParaRPr lang="en-US" b="0" i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</a:rPr>
                                  <m:t>∀</m:t>
                                </m:r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</a:rPr>
                                  <m:t>Φ</m:t>
                                </m:r>
                              </m:oMath>
                            </m:oMathPara>
                          </a14:m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All paths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All paths starting from this state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37742059"/>
                      </a:ext>
                    </a:extLst>
                  </a:tr>
                  <a:tr h="42841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0" smtClean="0">
                                    <a:latin typeface="Cambria Math" panose="02040503050406030204" pitchFamily="18" charset="0"/>
                                  </a:rPr>
                                  <m:t>𝐄</m:t>
                                </m:r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Φ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∃</m:t>
                                </m:r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Φ</m:t>
                                </m:r>
                              </m:oMath>
                            </m:oMathPara>
                          </a14:m>
                          <a:endParaRPr lang="en-US" b="0" i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Exists path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Exists a path starting from this state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65172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6">
                <a:extLst>
                  <a:ext uri="{FF2B5EF4-FFF2-40B4-BE49-F238E27FC236}">
                    <a16:creationId xmlns:a16="http://schemas.microsoft.com/office/drawing/2014/main" id="{DE3B5E7E-D498-4DEC-8C78-9EE18B1298B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48207737"/>
                  </p:ext>
                </p:extLst>
              </p:nvPr>
            </p:nvGraphicFramePr>
            <p:xfrm>
              <a:off x="166680" y="1044746"/>
              <a:ext cx="11332367" cy="3760084"/>
            </p:xfrm>
            <a:graphic>
              <a:graphicData uri="http://schemas.openxmlformats.org/drawingml/2006/table">
                <a:tbl>
                  <a:tblPr firstRow="1" bandRow="1">
                    <a:tableStyleId>{8799B23B-EC83-4686-B30A-512413B5E67A}</a:tableStyleId>
                  </a:tblPr>
                  <a:tblGrid>
                    <a:gridCol w="1169696">
                      <a:extLst>
                        <a:ext uri="{9D8B030D-6E8A-4147-A177-3AD203B41FA5}">
                          <a16:colId xmlns:a16="http://schemas.microsoft.com/office/drawing/2014/main" val="3906314371"/>
                        </a:ext>
                      </a:extLst>
                    </a:gridCol>
                    <a:gridCol w="776007">
                      <a:extLst>
                        <a:ext uri="{9D8B030D-6E8A-4147-A177-3AD203B41FA5}">
                          <a16:colId xmlns:a16="http://schemas.microsoft.com/office/drawing/2014/main" val="835596688"/>
                        </a:ext>
                      </a:extLst>
                    </a:gridCol>
                    <a:gridCol w="3544004">
                      <a:extLst>
                        <a:ext uri="{9D8B030D-6E8A-4147-A177-3AD203B41FA5}">
                          <a16:colId xmlns:a16="http://schemas.microsoft.com/office/drawing/2014/main" val="1467130356"/>
                        </a:ext>
                      </a:extLst>
                    </a:gridCol>
                    <a:gridCol w="5842660">
                      <a:extLst>
                        <a:ext uri="{9D8B030D-6E8A-4147-A177-3AD203B41FA5}">
                          <a16:colId xmlns:a16="http://schemas.microsoft.com/office/drawing/2014/main" val="364116992"/>
                        </a:ext>
                      </a:extLst>
                    </a:gridCol>
                  </a:tblGrid>
                  <a:tr h="39541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Formula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Also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How it is usually read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Informal meaning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66398492"/>
                      </a:ext>
                    </a:extLst>
                  </a:tr>
                  <a:tr h="42841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21" t="-101429" r="-870313" b="-69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false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b="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The formula false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3419858"/>
                      </a:ext>
                    </a:extLst>
                  </a:tr>
                  <a:tr h="42841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21" t="-198592" r="-870313" b="-5859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true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b="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The formula true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43108135"/>
                      </a:ext>
                    </a:extLst>
                  </a:tr>
                  <a:tr h="42841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21" t="-302857" r="-870313" b="-49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4983" t="-302857" r="-165292" b="-49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94056" t="-302857" r="-313" b="-4942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03037798"/>
                      </a:ext>
                    </a:extLst>
                  </a:tr>
                  <a:tr h="42841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21" t="-397183" r="-870313" b="-3873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4983" t="-397183" r="-165292" b="-3873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94056" t="-397183" r="-313" b="-38732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34668045"/>
                      </a:ext>
                    </a:extLst>
                  </a:tr>
                  <a:tr h="42841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21" t="-504286" r="-870313" b="-292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4983" t="-504286" r="-165292" b="-292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94056" t="-504286" r="-313" b="-29285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89801498"/>
                      </a:ext>
                    </a:extLst>
                  </a:tr>
                  <a:tr h="42841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21" t="-604286" r="-870313" b="-192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4983" t="-604286" r="-165292" b="-192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94056" t="-604286" r="-313" b="-19285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347388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21" t="-808197" r="-870313" b="-1213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51969" t="-808197" r="-1215748" b="-1213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All paths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All paths starting from this state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37742059"/>
                      </a:ext>
                    </a:extLst>
                  </a:tr>
                  <a:tr h="42841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21" t="-791429" r="-870313" b="-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51969" t="-791429" r="-1215748" b="-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Exists path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Exists a path starting from this state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65172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34032A6-69AE-4406-A19D-7C162567F3BB}"/>
                  </a:ext>
                </a:extLst>
              </p:cNvPr>
              <p:cNvSpPr txBox="1"/>
              <p:nvPr/>
            </p:nvSpPr>
            <p:spPr>
              <a:xfrm>
                <a:off x="166680" y="5232802"/>
                <a:ext cx="818605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1" dirty="0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Important: </a:t>
                </a:r>
                <a14:m>
                  <m:oMath xmlns:m="http://schemas.openxmlformats.org/officeDocument/2006/math">
                    <m:r>
                      <a:rPr lang="en-US" sz="2400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𝚽</m:t>
                    </m:r>
                  </m:oMath>
                </a14:m>
                <a:r>
                  <a:rPr lang="en-US" sz="2400" b="1" dirty="0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is a path formula (defined on next slide)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34032A6-69AE-4406-A19D-7C162567F3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680" y="5232802"/>
                <a:ext cx="8186057" cy="461665"/>
              </a:xfrm>
              <a:prstGeom prst="rect">
                <a:avLst/>
              </a:prstGeom>
              <a:blipFill>
                <a:blip r:embed="rId4"/>
                <a:stretch>
                  <a:fillRect l="-1117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267077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35731454-C37F-41A2-8071-F9F739CDB50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Time complexity: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+|→|</m:t>
                            </m:r>
                          </m:e>
                        </m:d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𝜑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/>
                  <a:t> </a:t>
                </a:r>
              </a:p>
              <a:p>
                <a:endParaRPr lang="en-US" dirty="0"/>
              </a:p>
              <a:p>
                <a:pPr lvl="1"/>
                <a:r>
                  <a:rPr lang="en-US" dirty="0"/>
                  <a:t>Linear in the size of the LTS states and transitions</a:t>
                </a:r>
              </a:p>
              <a:p>
                <a:pPr lvl="1"/>
                <a:r>
                  <a:rPr lang="en-US" dirty="0"/>
                  <a:t>Linear in the size of the formula</a:t>
                </a:r>
              </a:p>
              <a:p>
                <a:endParaRPr lang="en-US" dirty="0"/>
              </a:p>
              <a:p>
                <a:r>
                  <a:rPr lang="en-US" dirty="0"/>
                  <a:t>Note that LTL is exponential in the size of the formula, but CTL formulas are provably longer than LTL formulas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35731454-C37F-41A2-8071-F9F739CDB50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1" t="-1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09FCBAD-71A4-4638-88BD-81BC9C6335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276B18-4A9C-49FB-9275-F1804659CF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F765A52-4283-4ED9-90AD-E32B00631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complexity</a:t>
            </a:r>
          </a:p>
        </p:txBody>
      </p:sp>
    </p:spTree>
    <p:extLst>
      <p:ext uri="{BB962C8B-B14F-4D97-AF65-F5344CB8AC3E}">
        <p14:creationId xmlns:p14="http://schemas.microsoft.com/office/powerpoint/2010/main" val="397643752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D2CC611-D75A-4669-AD36-0F1D207944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F562BB-BCE6-4D71-ACA2-E327612EA2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7E10E68-8B06-448B-9B06-B3A6D52211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CTL* state formula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6">
                <a:extLst>
                  <a:ext uri="{FF2B5EF4-FFF2-40B4-BE49-F238E27FC236}">
                    <a16:creationId xmlns:a16="http://schemas.microsoft.com/office/drawing/2014/main" id="{0C7B37D3-C903-4FEE-8270-1E699E06ED5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07788266"/>
                  </p:ext>
                </p:extLst>
              </p:nvPr>
            </p:nvGraphicFramePr>
            <p:xfrm>
              <a:off x="166680" y="1044746"/>
              <a:ext cx="11332367" cy="3760084"/>
            </p:xfrm>
            <a:graphic>
              <a:graphicData uri="http://schemas.openxmlformats.org/drawingml/2006/table">
                <a:tbl>
                  <a:tblPr firstRow="1" bandRow="1">
                    <a:tableStyleId>{8799B23B-EC83-4686-B30A-512413B5E67A}</a:tableStyleId>
                  </a:tblPr>
                  <a:tblGrid>
                    <a:gridCol w="1169696">
                      <a:extLst>
                        <a:ext uri="{9D8B030D-6E8A-4147-A177-3AD203B41FA5}">
                          <a16:colId xmlns:a16="http://schemas.microsoft.com/office/drawing/2014/main" val="3906314371"/>
                        </a:ext>
                      </a:extLst>
                    </a:gridCol>
                    <a:gridCol w="776007">
                      <a:extLst>
                        <a:ext uri="{9D8B030D-6E8A-4147-A177-3AD203B41FA5}">
                          <a16:colId xmlns:a16="http://schemas.microsoft.com/office/drawing/2014/main" val="835596688"/>
                        </a:ext>
                      </a:extLst>
                    </a:gridCol>
                    <a:gridCol w="3544004">
                      <a:extLst>
                        <a:ext uri="{9D8B030D-6E8A-4147-A177-3AD203B41FA5}">
                          <a16:colId xmlns:a16="http://schemas.microsoft.com/office/drawing/2014/main" val="1467130356"/>
                        </a:ext>
                      </a:extLst>
                    </a:gridCol>
                    <a:gridCol w="5842660">
                      <a:extLst>
                        <a:ext uri="{9D8B030D-6E8A-4147-A177-3AD203B41FA5}">
                          <a16:colId xmlns:a16="http://schemas.microsoft.com/office/drawing/2014/main" val="364116992"/>
                        </a:ext>
                      </a:extLst>
                    </a:gridCol>
                  </a:tblGrid>
                  <a:tr h="39541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Formula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Also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How it is usually read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Informal meaning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66398492"/>
                      </a:ext>
                    </a:extLst>
                  </a:tr>
                  <a:tr h="42841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𝑓𝑎𝑙𝑠𝑒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false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b="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The formula false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3419858"/>
                      </a:ext>
                    </a:extLst>
                  </a:tr>
                  <a:tr h="42841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𝑡𝑟𝑢𝑒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true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b="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The formula true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43108135"/>
                      </a:ext>
                    </a:extLst>
                  </a:tr>
                  <a:tr h="42841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</a:rPr>
                                  <m:t>𝑎</m:t>
                                </m:r>
                              </m:oMath>
                            </m:oMathPara>
                          </a14:m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Some atomic prop. </a:t>
                          </a:r>
                          <a14:m>
                            <m:oMath xmlns:m="http://schemas.openxmlformats.org/officeDocument/2006/math"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𝐴𝑃</m:t>
                              </m:r>
                            </m:oMath>
                          </a14:m>
                          <a:endParaRPr lang="en-US" sz="1600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03037798"/>
                      </a:ext>
                    </a:extLst>
                  </a:tr>
                  <a:tr h="42841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¬</m:t>
                                </m:r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Φ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not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𝜑</m:t>
                              </m:r>
                            </m:oMath>
                          </a14:m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Negation of LTL formula </a:t>
                          </a:r>
                          <a14:m>
                            <m:oMath xmlns:m="http://schemas.openxmlformats.org/officeDocument/2006/math"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𝜑</m:t>
                              </m:r>
                            </m:oMath>
                          </a14:m>
                          <a:endParaRPr lang="en-US" sz="1600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34668045"/>
                      </a:ext>
                    </a:extLst>
                  </a:tr>
                  <a:tr h="42841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𝜑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∧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𝜑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 and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Conjunction of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60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 and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endParaRPr lang="en-US" sz="1600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89801498"/>
                      </a:ext>
                    </a:extLst>
                  </a:tr>
                  <a:tr h="42841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𝜑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∨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𝜑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 or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Disjunction of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60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 and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endParaRPr lang="en-US" sz="1600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3473884"/>
                      </a:ext>
                    </a:extLst>
                  </a:tr>
                  <a:tr h="26238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0" smtClean="0">
                                    <a:latin typeface="Cambria Math" panose="02040503050406030204" pitchFamily="18" charset="0"/>
                                  </a:rPr>
                                  <m:t>𝐀</m:t>
                                </m:r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Φ</m:t>
                                </m:r>
                              </m:oMath>
                            </m:oMathPara>
                          </a14:m>
                          <a:endParaRPr lang="en-US" b="0" i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</a:rPr>
                                  <m:t>∀</m:t>
                                </m:r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</a:rPr>
                                  <m:t>Φ</m:t>
                                </m:r>
                              </m:oMath>
                            </m:oMathPara>
                          </a14:m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All paths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All paths starting from this state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37742059"/>
                      </a:ext>
                    </a:extLst>
                  </a:tr>
                  <a:tr h="42841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0" smtClean="0">
                                    <a:latin typeface="Cambria Math" panose="02040503050406030204" pitchFamily="18" charset="0"/>
                                  </a:rPr>
                                  <m:t>𝐄</m:t>
                                </m:r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Φ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∃</m:t>
                                </m:r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Φ</m:t>
                                </m:r>
                              </m:oMath>
                            </m:oMathPara>
                          </a14:m>
                          <a:endParaRPr lang="en-US" b="0" i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Exists path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Exists a path starting from this state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65172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6">
                <a:extLst>
                  <a:ext uri="{FF2B5EF4-FFF2-40B4-BE49-F238E27FC236}">
                    <a16:creationId xmlns:a16="http://schemas.microsoft.com/office/drawing/2014/main" id="{0C7B37D3-C903-4FEE-8270-1E699E06ED5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07788266"/>
                  </p:ext>
                </p:extLst>
              </p:nvPr>
            </p:nvGraphicFramePr>
            <p:xfrm>
              <a:off x="166680" y="1044746"/>
              <a:ext cx="11332367" cy="3760084"/>
            </p:xfrm>
            <a:graphic>
              <a:graphicData uri="http://schemas.openxmlformats.org/drawingml/2006/table">
                <a:tbl>
                  <a:tblPr firstRow="1" bandRow="1">
                    <a:tableStyleId>{8799B23B-EC83-4686-B30A-512413B5E67A}</a:tableStyleId>
                  </a:tblPr>
                  <a:tblGrid>
                    <a:gridCol w="1169696">
                      <a:extLst>
                        <a:ext uri="{9D8B030D-6E8A-4147-A177-3AD203B41FA5}">
                          <a16:colId xmlns:a16="http://schemas.microsoft.com/office/drawing/2014/main" val="3906314371"/>
                        </a:ext>
                      </a:extLst>
                    </a:gridCol>
                    <a:gridCol w="776007">
                      <a:extLst>
                        <a:ext uri="{9D8B030D-6E8A-4147-A177-3AD203B41FA5}">
                          <a16:colId xmlns:a16="http://schemas.microsoft.com/office/drawing/2014/main" val="835596688"/>
                        </a:ext>
                      </a:extLst>
                    </a:gridCol>
                    <a:gridCol w="3544004">
                      <a:extLst>
                        <a:ext uri="{9D8B030D-6E8A-4147-A177-3AD203B41FA5}">
                          <a16:colId xmlns:a16="http://schemas.microsoft.com/office/drawing/2014/main" val="1467130356"/>
                        </a:ext>
                      </a:extLst>
                    </a:gridCol>
                    <a:gridCol w="5842660">
                      <a:extLst>
                        <a:ext uri="{9D8B030D-6E8A-4147-A177-3AD203B41FA5}">
                          <a16:colId xmlns:a16="http://schemas.microsoft.com/office/drawing/2014/main" val="364116992"/>
                        </a:ext>
                      </a:extLst>
                    </a:gridCol>
                  </a:tblGrid>
                  <a:tr h="39541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Formula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Also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How it is usually read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Informal meaning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66398492"/>
                      </a:ext>
                    </a:extLst>
                  </a:tr>
                  <a:tr h="42841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21" t="-101429" r="-870313" b="-69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false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b="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The formula false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3419858"/>
                      </a:ext>
                    </a:extLst>
                  </a:tr>
                  <a:tr h="42841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21" t="-198592" r="-870313" b="-5859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true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b="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The formula true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43108135"/>
                      </a:ext>
                    </a:extLst>
                  </a:tr>
                  <a:tr h="42841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21" t="-302857" r="-870313" b="-49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4983" t="-302857" r="-165292" b="-49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94056" t="-302857" r="-313" b="-4942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03037798"/>
                      </a:ext>
                    </a:extLst>
                  </a:tr>
                  <a:tr h="42841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21" t="-397183" r="-870313" b="-3873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4983" t="-397183" r="-165292" b="-3873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94056" t="-397183" r="-313" b="-38732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34668045"/>
                      </a:ext>
                    </a:extLst>
                  </a:tr>
                  <a:tr h="42841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21" t="-504286" r="-870313" b="-292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4983" t="-504286" r="-165292" b="-292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94056" t="-504286" r="-313" b="-29285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89801498"/>
                      </a:ext>
                    </a:extLst>
                  </a:tr>
                  <a:tr h="42841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21" t="-604286" r="-870313" b="-192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4983" t="-604286" r="-165292" b="-192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94056" t="-604286" r="-313" b="-19285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347388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21" t="-808197" r="-870313" b="-1213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51969" t="-808197" r="-1215748" b="-1213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All paths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All paths starting from this state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37742059"/>
                      </a:ext>
                    </a:extLst>
                  </a:tr>
                  <a:tr h="42841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21" t="-791429" r="-870313" b="-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51969" t="-791429" r="-1215748" b="-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Exists path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Exists a path starting from this state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65172041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98952882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D673310-FE9D-4C77-8244-28AAC4C4C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217851-48C3-47BF-B3C9-7C03B2E3B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C6E72B9-897C-4BBF-BFD6-439C75A68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CTL* path formula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6">
                <a:extLst>
                  <a:ext uri="{FF2B5EF4-FFF2-40B4-BE49-F238E27FC236}">
                    <a16:creationId xmlns:a16="http://schemas.microsoft.com/office/drawing/2014/main" id="{8CC9F42E-4791-4389-AADC-E10988089CC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22492122"/>
                  </p:ext>
                </p:extLst>
              </p:nvPr>
            </p:nvGraphicFramePr>
            <p:xfrm>
              <a:off x="227495" y="1034648"/>
              <a:ext cx="11638272" cy="3760084"/>
            </p:xfrm>
            <a:graphic>
              <a:graphicData uri="http://schemas.openxmlformats.org/drawingml/2006/table">
                <a:tbl>
                  <a:tblPr firstRow="1" bandRow="1">
                    <a:tableStyleId>{8799B23B-EC83-4686-B30A-512413B5E67A}</a:tableStyleId>
                  </a:tblPr>
                  <a:tblGrid>
                    <a:gridCol w="1201271">
                      <a:extLst>
                        <a:ext uri="{9D8B030D-6E8A-4147-A177-3AD203B41FA5}">
                          <a16:colId xmlns:a16="http://schemas.microsoft.com/office/drawing/2014/main" val="3906314371"/>
                        </a:ext>
                      </a:extLst>
                    </a:gridCol>
                    <a:gridCol w="796954">
                      <a:extLst>
                        <a:ext uri="{9D8B030D-6E8A-4147-A177-3AD203B41FA5}">
                          <a16:colId xmlns:a16="http://schemas.microsoft.com/office/drawing/2014/main" val="835596688"/>
                        </a:ext>
                      </a:extLst>
                    </a:gridCol>
                    <a:gridCol w="3639671">
                      <a:extLst>
                        <a:ext uri="{9D8B030D-6E8A-4147-A177-3AD203B41FA5}">
                          <a16:colId xmlns:a16="http://schemas.microsoft.com/office/drawing/2014/main" val="1467130356"/>
                        </a:ext>
                      </a:extLst>
                    </a:gridCol>
                    <a:gridCol w="6000376">
                      <a:extLst>
                        <a:ext uri="{9D8B030D-6E8A-4147-A177-3AD203B41FA5}">
                          <a16:colId xmlns:a16="http://schemas.microsoft.com/office/drawing/2014/main" val="364116992"/>
                        </a:ext>
                      </a:extLst>
                    </a:gridCol>
                  </a:tblGrid>
                  <a:tr h="39541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Formula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Also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How it is usually read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Informal meaning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66398492"/>
                      </a:ext>
                    </a:extLst>
                  </a:tr>
                  <a:tr h="42841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600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23883151"/>
                      </a:ext>
                    </a:extLst>
                  </a:tr>
                  <a:tr h="42841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𝜑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∧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𝜑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600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57328653"/>
                      </a:ext>
                    </a:extLst>
                  </a:tr>
                  <a:tr h="42841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¬</m:t>
                                </m:r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600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38275182"/>
                      </a:ext>
                    </a:extLst>
                  </a:tr>
                  <a:tr h="42841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0" smtClean="0">
                                    <a:latin typeface="Cambria Math" panose="02040503050406030204" pitchFamily="18" charset="0"/>
                                  </a:rPr>
                                  <m:t>𝐗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b="1" smtClean="0"/>
                                  <m:t>○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</m:oMath>
                            </m:oMathPara>
                          </a14:m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next-time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𝜑</m:t>
                              </m:r>
                            </m:oMath>
                          </a14:m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𝜑</m:t>
                              </m:r>
                            </m:oMath>
                          </a14:m>
                          <a:r>
                            <a:rPr lang="en-US" sz="160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 holds</a:t>
                          </a:r>
                          <a:r>
                            <a:rPr lang="en-US" sz="1600" baseline="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 in the next time-step</a:t>
                          </a:r>
                          <a:endParaRPr lang="en-US" sz="1600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53404930"/>
                      </a:ext>
                    </a:extLst>
                  </a:tr>
                  <a:tr h="26238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0" smtClean="0">
                                    <a:latin typeface="Cambria Math" panose="02040503050406030204" pitchFamily="18" charset="0"/>
                                  </a:rPr>
                                  <m:t>𝐆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</m:oMath>
                            </m:oMathPara>
                          </a14:m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always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𝜑</m:t>
                              </m:r>
                              <m:r>
                                <a:rPr lang="en-US" b="0" i="0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, </m:t>
                              </m:r>
                            </m:oMath>
                          </a14:m>
                          <a:r>
                            <a:rPr lang="en-US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globally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𝜑</m:t>
                              </m:r>
                            </m:oMath>
                          </a14:m>
                          <a:r>
                            <a:rPr lang="en-US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, box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𝜑</m:t>
                              </m:r>
                            </m:oMath>
                          </a14:m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b="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From now,</a:t>
                          </a:r>
                          <a:r>
                            <a:rPr lang="en-US" sz="1600" b="0" baseline="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𝜑</m:t>
                              </m:r>
                            </m:oMath>
                          </a14:m>
                          <a:r>
                            <a:rPr lang="en-US" sz="160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 always holds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37742059"/>
                      </a:ext>
                    </a:extLst>
                  </a:tr>
                  <a:tr h="42841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0" smtClean="0">
                                    <a:latin typeface="Cambria Math" panose="02040503050406030204" pitchFamily="18" charset="0"/>
                                  </a:rPr>
                                  <m:t>𝐅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b="1" smtClean="0"/>
                                  <m:t>◇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</m:oMath>
                            </m:oMathPara>
                          </a14:m>
                          <a:endParaRPr lang="en-US" b="0" i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eventually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𝜑</m:t>
                              </m:r>
                            </m:oMath>
                          </a14:m>
                          <a:r>
                            <a:rPr lang="en-US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, finally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𝜑</m:t>
                              </m:r>
                            </m:oMath>
                          </a14:m>
                          <a:r>
                            <a:rPr lang="en-US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, diamond</a:t>
                          </a:r>
                          <a:r>
                            <a:rPr lang="en-US" baseline="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baseline="0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𝜑</m:t>
                              </m:r>
                            </m:oMath>
                          </a14:m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b="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From now,</a:t>
                          </a:r>
                          <a:r>
                            <a:rPr lang="en-US" sz="1600" b="0" baseline="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𝜑</m:t>
                              </m:r>
                            </m:oMath>
                          </a14:m>
                          <a:r>
                            <a:rPr lang="en-US" sz="160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 holds eventually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65172041"/>
                      </a:ext>
                    </a:extLst>
                  </a:tr>
                  <a:tr h="428416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  <m:r>
                                  <a:rPr lang="en-US" b="1" i="0" smtClean="0">
                                    <a:latin typeface="Cambria Math" panose="02040503050406030204" pitchFamily="18" charset="0"/>
                                  </a:rPr>
                                  <m:t>𝐔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𝜓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𝜑</m:t>
                              </m:r>
                            </m:oMath>
                          </a14:m>
                          <a:r>
                            <a:rPr lang="en-US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 until</a:t>
                          </a:r>
                          <a14:m>
                            <m:oMath xmlns:m="http://schemas.openxmlformats.org/officeDocument/2006/math"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oMath>
                          </a14:m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From now, </a:t>
                          </a:r>
                          <a14:m>
                            <m:oMath xmlns:m="http://schemas.openxmlformats.org/officeDocument/2006/math"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𝜑</m:t>
                              </m:r>
                            </m:oMath>
                          </a14:m>
                          <a:r>
                            <a:rPr lang="en-US" sz="160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 holds until </a:t>
                          </a:r>
                          <a14:m>
                            <m:oMath xmlns:m="http://schemas.openxmlformats.org/officeDocument/2006/math"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oMath>
                          </a14:m>
                          <a:r>
                            <a:rPr lang="en-US" sz="160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 becomes true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73647958"/>
                      </a:ext>
                    </a:extLst>
                  </a:tr>
                  <a:tr h="42841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  <m:r>
                                  <a:rPr lang="en-US" b="1" i="0" smtClean="0">
                                    <a:latin typeface="Cambria Math" panose="02040503050406030204" pitchFamily="18" charset="0"/>
                                  </a:rPr>
                                  <m:t>𝐖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𝜓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oMath>
                          </a14:m>
                          <a:r>
                            <a:rPr lang="en-US" b="0" i="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weak-until</a:t>
                          </a:r>
                          <a14:m>
                            <m:oMath xmlns:m="http://schemas.openxmlformats.org/officeDocument/2006/math"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oMath>
                          </a14:m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From now, either </a:t>
                          </a:r>
                          <a14:m>
                            <m:oMath xmlns:m="http://schemas.openxmlformats.org/officeDocument/2006/math"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𝜑</m:t>
                              </m:r>
                            </m:oMath>
                          </a14:m>
                          <a:r>
                            <a:rPr lang="en-US" sz="160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holds forever, or </a:t>
                          </a:r>
                          <a14:m>
                            <m:oMath xmlns:m="http://schemas.openxmlformats.org/officeDocument/2006/math"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𝜑</m:t>
                              </m:r>
                            </m:oMath>
                          </a14:m>
                          <a:r>
                            <a:rPr lang="en-US" sz="160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 until</a:t>
                          </a:r>
                          <a14:m>
                            <m:oMath xmlns:m="http://schemas.openxmlformats.org/officeDocument/2006/math">
                              <m:r>
                                <a:rPr lang="en-US" sz="1600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oMath>
                          </a14:m>
                          <a:endParaRPr lang="en-US" sz="1600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1684786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6">
                <a:extLst>
                  <a:ext uri="{FF2B5EF4-FFF2-40B4-BE49-F238E27FC236}">
                    <a16:creationId xmlns:a16="http://schemas.microsoft.com/office/drawing/2014/main" id="{8CC9F42E-4791-4389-AADC-E10988089CC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22492122"/>
                  </p:ext>
                </p:extLst>
              </p:nvPr>
            </p:nvGraphicFramePr>
            <p:xfrm>
              <a:off x="227495" y="1034648"/>
              <a:ext cx="11638272" cy="3760084"/>
            </p:xfrm>
            <a:graphic>
              <a:graphicData uri="http://schemas.openxmlformats.org/drawingml/2006/table">
                <a:tbl>
                  <a:tblPr firstRow="1" bandRow="1">
                    <a:tableStyleId>{8799B23B-EC83-4686-B30A-512413B5E67A}</a:tableStyleId>
                  </a:tblPr>
                  <a:tblGrid>
                    <a:gridCol w="1201271">
                      <a:extLst>
                        <a:ext uri="{9D8B030D-6E8A-4147-A177-3AD203B41FA5}">
                          <a16:colId xmlns:a16="http://schemas.microsoft.com/office/drawing/2014/main" val="3906314371"/>
                        </a:ext>
                      </a:extLst>
                    </a:gridCol>
                    <a:gridCol w="796954">
                      <a:extLst>
                        <a:ext uri="{9D8B030D-6E8A-4147-A177-3AD203B41FA5}">
                          <a16:colId xmlns:a16="http://schemas.microsoft.com/office/drawing/2014/main" val="835596688"/>
                        </a:ext>
                      </a:extLst>
                    </a:gridCol>
                    <a:gridCol w="3639671">
                      <a:extLst>
                        <a:ext uri="{9D8B030D-6E8A-4147-A177-3AD203B41FA5}">
                          <a16:colId xmlns:a16="http://schemas.microsoft.com/office/drawing/2014/main" val="1467130356"/>
                        </a:ext>
                      </a:extLst>
                    </a:gridCol>
                    <a:gridCol w="6000376">
                      <a:extLst>
                        <a:ext uri="{9D8B030D-6E8A-4147-A177-3AD203B41FA5}">
                          <a16:colId xmlns:a16="http://schemas.microsoft.com/office/drawing/2014/main" val="364116992"/>
                        </a:ext>
                      </a:extLst>
                    </a:gridCol>
                  </a:tblGrid>
                  <a:tr h="39541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Formula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Also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How it is usually read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Informal meaning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66398492"/>
                      </a:ext>
                    </a:extLst>
                  </a:tr>
                  <a:tr h="42841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08" t="-101429" r="-871066" b="-69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600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23883151"/>
                      </a:ext>
                    </a:extLst>
                  </a:tr>
                  <a:tr h="42841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08" t="-198592" r="-871066" b="-5859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600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57328653"/>
                      </a:ext>
                    </a:extLst>
                  </a:tr>
                  <a:tr h="42841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08" t="-302857" r="-871066" b="-49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600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38275182"/>
                      </a:ext>
                    </a:extLst>
                  </a:tr>
                  <a:tr h="42841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08" t="-397183" r="-871066" b="-3873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51145" t="-397183" r="-1209924" b="-3873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5109" t="-397183" r="-165494" b="-3873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94010" t="-397183" r="-305" b="-38732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53404930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08" t="-588333" r="-871066" b="-35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51145" t="-588333" r="-1209924" b="-35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5109" t="-588333" r="-165494" b="-35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94010" t="-588333" r="-305" b="-358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37742059"/>
                      </a:ext>
                    </a:extLst>
                  </a:tr>
                  <a:tr h="42841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08" t="-590000" r="-871066" b="-20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51145" t="-590000" r="-1209924" b="-20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5109" t="-590000" r="-165494" b="-20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94010" t="-590000" r="-305" b="-20714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65172041"/>
                      </a:ext>
                    </a:extLst>
                  </a:tr>
                  <a:tr h="42841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08" t="-680282" r="-871066" b="-1042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5109" t="-680282" r="-165494" b="-1042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94010" t="-680282" r="-305" b="-1042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73647958"/>
                      </a:ext>
                    </a:extLst>
                  </a:tr>
                  <a:tr h="42841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08" t="-791429" r="-871066" b="-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5109" t="-791429" r="-165494" b="-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94010" t="-791429" r="-305" b="-571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16847860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31377182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2D98356-296A-41DF-B292-943EB8CF24D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You do not need to “couple” a path quantifier and a temporal operator!</a:t>
                </a:r>
              </a:p>
              <a:p>
                <a:endParaRPr lang="en-US" dirty="0"/>
              </a:p>
              <a:p>
                <a:r>
                  <a:rPr lang="en-US" dirty="0"/>
                  <a:t>Examples of CTL* formulas: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𝐀𝐆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𝐗𝐅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∧¬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1" i="0" smtClean="0">
                                <a:latin typeface="Cambria Math" panose="02040503050406030204" pitchFamily="18" charset="0"/>
                              </a:rPr>
                              <m:t>𝐔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1" i="0" smtClean="0">
                                <a:latin typeface="Cambria Math" panose="02040503050406030204" pitchFamily="18" charset="0"/>
                              </a:rPr>
                              <m:t>𝐆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𝐀𝐗𝐆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¬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2D98356-296A-41DF-B292-943EB8CF24D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1" t="-2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E12ABF8-0204-4902-9795-F607B44030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4F9198-E083-480B-B3F7-96ED9C611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0BD27DD-7814-4F64-82AA-B61CDC4CF6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CTL*</a:t>
            </a:r>
          </a:p>
        </p:txBody>
      </p:sp>
    </p:spTree>
    <p:extLst>
      <p:ext uri="{BB962C8B-B14F-4D97-AF65-F5344CB8AC3E}">
        <p14:creationId xmlns:p14="http://schemas.microsoft.com/office/powerpoint/2010/main" val="38258849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F4B79EEA-56C0-4B21-9FE5-620E12FBDB4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≡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𝐀𝐅𝐆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∨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𝐀𝐆𝐄𝐅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There is no equivalent LTL or CTL formula</a:t>
                </a:r>
              </a:p>
              <a:p>
                <a:endParaRPr lang="en-US" dirty="0"/>
              </a:p>
              <a:p>
                <a:r>
                  <a:rPr lang="en-US" dirty="0"/>
                  <a:t>Simple proof: the first cannot be expressed in CTL, the second cannot be expressed in LTL </a:t>
                </a:r>
                <a:r>
                  <a:rPr lang="en-US" dirty="0">
                    <a:sym typeface="Wingdings" panose="05000000000000000000" pitchFamily="2" charset="2"/>
                  </a:rPr>
                  <a:t></a:t>
                </a:r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F4B79EEA-56C0-4B21-9FE5-620E12FBDB4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79F5C02-E343-4313-B86B-D1F3BD005F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5154C0-4943-4010-900A-2EACFCBF70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0DF7AD1-40E1-4D47-9DCC-0BAFB8376F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CTL* is more expressive than LTL or CTL</a:t>
            </a:r>
          </a:p>
        </p:txBody>
      </p:sp>
    </p:spTree>
    <p:extLst>
      <p:ext uri="{BB962C8B-B14F-4D97-AF65-F5344CB8AC3E}">
        <p14:creationId xmlns:p14="http://schemas.microsoft.com/office/powerpoint/2010/main" val="391937546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D6DF852-71EE-45D8-8184-B958A300C39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Main idea: use CTL-style backward model checking algorithm </a:t>
                </a:r>
              </a:p>
              <a:p>
                <a:endParaRPr lang="en-US" dirty="0"/>
              </a:p>
              <a:p>
                <a:r>
                  <a:rPr lang="en-US" dirty="0"/>
                  <a:t>Replace maximal proper state sub-formulae by fresh atomic propositions</a:t>
                </a:r>
              </a:p>
              <a:p>
                <a:endParaRPr lang="en-US" dirty="0"/>
              </a:p>
              <a:p>
                <a:r>
                  <a:rPr lang="en-US" dirty="0"/>
                  <a:t>E.g.: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𝐄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𝐗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𝐀𝐆𝐄𝐅</m:t>
                            </m:r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∧</m:t>
                        </m:r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𝐅𝐆</m:t>
                        </m:r>
                        <m:r>
                          <a:rPr lang="en-US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𝐄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𝐗</m:t>
                            </m:r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∧</m:t>
                            </m:r>
                            <m:r>
                              <a:rPr lang="en-US" b="1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𝐆</m:t>
                            </m:r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Maximal proper state </a:t>
                </a:r>
                <a:r>
                  <a:rPr lang="en-US" dirty="0" err="1"/>
                  <a:t>subformuale</a:t>
                </a:r>
                <a:r>
                  <a:rPr lang="en-US" dirty="0"/>
                  <a:t> :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𝐀𝐆𝐄𝐅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1">
                        <a:latin typeface="Cambria Math" panose="02040503050406030204" pitchFamily="18" charset="0"/>
                      </a:rPr>
                      <m:t>𝐄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∧</m:t>
                        </m:r>
                        <m:r>
                          <a:rPr lang="en-US" b="1">
                            <a:latin typeface="Cambria Math" panose="02040503050406030204" pitchFamily="18" charset="0"/>
                          </a:rPr>
                          <m:t>𝐆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So, we are now model checking: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𝐄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𝐗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∧</m:t>
                        </m:r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𝐅𝐆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To model check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⊨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𝐄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, we need to check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⊭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𝐀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¬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, which we can check using an LTL model checker!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D6DF852-71EE-45D8-8184-B958A300C39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1" t="-2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2E149EA-B292-4619-B09F-A99B833CC2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64143D-4372-477A-81BE-D9774076C7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186A012-DC2C-44C9-A5A7-E7EF86DE9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CTL* model checking</a:t>
            </a:r>
          </a:p>
        </p:txBody>
      </p:sp>
    </p:spTree>
    <p:extLst>
      <p:ext uri="{BB962C8B-B14F-4D97-AF65-F5344CB8AC3E}">
        <p14:creationId xmlns:p14="http://schemas.microsoft.com/office/powerpoint/2010/main" val="382003209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AEB6EB0B-72F8-44ED-B533-756F1B7B2C1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m:rPr>
                                <m:lit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→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</m:e>
                            </m:d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pPr lvl="1"/>
                <a:r>
                  <a:rPr lang="en-US" dirty="0"/>
                  <a:t>Linear in the size of the LTS</a:t>
                </a:r>
              </a:p>
              <a:p>
                <a:pPr lvl="1"/>
                <a:r>
                  <a:rPr lang="en-US" dirty="0"/>
                  <a:t>Exponential in the size of the formula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AEB6EB0B-72F8-44ED-B533-756F1B7B2C1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B4B87C3-84EC-433D-9B5B-585BAE643E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E15280-297A-4A1C-8B23-AE243547A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6B2B5CC-672D-4433-9968-2E1D2602E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CTL* model checking time complexity </a:t>
            </a:r>
          </a:p>
        </p:txBody>
      </p:sp>
    </p:spTree>
    <p:extLst>
      <p:ext uri="{BB962C8B-B14F-4D97-AF65-F5344CB8AC3E}">
        <p14:creationId xmlns:p14="http://schemas.microsoft.com/office/powerpoint/2010/main" val="391627187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8D36D3D-0B6D-48E6-BE74-F2468069455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Syntax: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Atomic proposition constants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𝐴𝑃</m:t>
                    </m:r>
                  </m:oMath>
                </a14:m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Atomic proposition variables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𝐄𝐗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¬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∧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</m:oMath>
                </a14:m>
                <a:r>
                  <a:rPr lang="en-US" dirty="0"/>
                  <a:t> 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</m:oMath>
                </a14:m>
                <a:r>
                  <a:rPr lang="en-US" dirty="0"/>
                  <a:t> is any formula </a:t>
                </a:r>
                <a:r>
                  <a:rPr lang="en-US" i="1" dirty="0"/>
                  <a:t>syntactically monotone </a:t>
                </a:r>
                <a:r>
                  <a:rPr lang="en-US" dirty="0"/>
                  <a:t>in the propositional variable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:r>
                  <a:rPr lang="en-US" sz="2000" dirty="0"/>
                  <a:t>Syntactically monotone: All occurrences of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sz="2000" dirty="0"/>
                  <a:t> in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</m:oMath>
                </a14:m>
                <a:r>
                  <a:rPr lang="en-US" sz="2000" dirty="0"/>
                  <a:t> fall under an even number of negations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8D36D3D-0B6D-48E6-BE74-F246806945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38" t="-2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903CFF-CE13-415F-A167-269C48CAC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DDA7AD-4234-4A8F-99FB-8592A43E9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F758014-791B-48D2-BEEB-1EA6DBF534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 calculus</a:t>
            </a:r>
          </a:p>
        </p:txBody>
      </p:sp>
    </p:spTree>
    <p:extLst>
      <p:ext uri="{BB962C8B-B14F-4D97-AF65-F5344CB8AC3E}">
        <p14:creationId xmlns:p14="http://schemas.microsoft.com/office/powerpoint/2010/main" val="282022113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B4929086-A421-4D0E-8426-3E7BE601275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</m:oMath>
                </a14:m>
                <a:r>
                  <a:rPr lang="en-US" dirty="0"/>
                  <a:t> is the least fixpoint operator</a:t>
                </a:r>
              </a:p>
              <a:p>
                <a:endParaRPr lang="en-US" dirty="0"/>
              </a:p>
              <a:p>
                <a:r>
                  <a:rPr lang="en-US" dirty="0"/>
                  <a:t>Note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∨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⇒,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𝐀𝐗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etc. can be derived. E.g.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𝐀𝐗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≡¬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𝐄𝐗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¬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endParaRPr lang="en-US" b="0" dirty="0"/>
              </a:p>
              <a:p>
                <a:r>
                  <a:rPr lang="en-US" dirty="0"/>
                  <a:t>Another important derived operator: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𝜈</m:t>
                    </m:r>
                  </m:oMath>
                </a14:m>
                <a:r>
                  <a:rPr lang="en-US" dirty="0"/>
                  <a:t> : greatest fixpoint operator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¬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 ¬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¬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Examples: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.(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green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∨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𝐄𝐗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 (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red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∧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𝐄𝐗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 (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green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∨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𝐀𝐗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B4929086-A421-4D0E-8426-3E7BE60127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1" t="-2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F23DE02-683A-44C2-A159-35F9DB61C5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2C2C34-F6B5-4187-AAF7-9009BDBD2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222ED83-C04E-41C4-BA3B-1F8C9F0FC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 calculus</a:t>
            </a:r>
          </a:p>
        </p:txBody>
      </p:sp>
    </p:spTree>
    <p:extLst>
      <p:ext uri="{BB962C8B-B14F-4D97-AF65-F5344CB8AC3E}">
        <p14:creationId xmlns:p14="http://schemas.microsoft.com/office/powerpoint/2010/main" val="29117055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B2A9997-0A14-4931-BFBA-F29EC1B1E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2C81ED-DF91-40C0-A1C9-0D9A50630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itle 4">
                <a:extLst>
                  <a:ext uri="{FF2B5EF4-FFF2-40B4-BE49-F238E27FC236}">
                    <a16:creationId xmlns:a16="http://schemas.microsoft.com/office/drawing/2014/main" id="{D21A2BE1-14D5-45CA-9CF7-6BB49FEF131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66680" y="73907"/>
                <a:ext cx="11699087" cy="542867"/>
              </a:xfrm>
            </p:spPr>
            <p:txBody>
              <a:bodyPr/>
              <a:lstStyle/>
              <a:p>
                <a:r>
                  <a:rPr lang="en-US" dirty="0"/>
                  <a:t>CTL syntax: path formulas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Φ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Title 4">
                <a:extLst>
                  <a:ext uri="{FF2B5EF4-FFF2-40B4-BE49-F238E27FC236}">
                    <a16:creationId xmlns:a16="http://schemas.microsoft.com/office/drawing/2014/main" id="{D21A2BE1-14D5-45CA-9CF7-6BB49FEF131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66680" y="73907"/>
                <a:ext cx="11699087" cy="542867"/>
              </a:xfrm>
              <a:blipFill>
                <a:blip r:embed="rId2"/>
                <a:stretch>
                  <a:fillRect l="-1303" t="-22472" b="-359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6">
                <a:extLst>
                  <a:ext uri="{FF2B5EF4-FFF2-40B4-BE49-F238E27FC236}">
                    <a16:creationId xmlns:a16="http://schemas.microsoft.com/office/drawing/2014/main" id="{DE3B5E7E-D498-4DEC-8C78-9EE18B1298B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53327620"/>
                  </p:ext>
                </p:extLst>
              </p:nvPr>
            </p:nvGraphicFramePr>
            <p:xfrm>
              <a:off x="227495" y="1955872"/>
              <a:ext cx="11638272" cy="2474836"/>
            </p:xfrm>
            <a:graphic>
              <a:graphicData uri="http://schemas.openxmlformats.org/drawingml/2006/table">
                <a:tbl>
                  <a:tblPr firstRow="1" bandRow="1">
                    <a:tableStyleId>{8799B23B-EC83-4686-B30A-512413B5E67A}</a:tableStyleId>
                  </a:tblPr>
                  <a:tblGrid>
                    <a:gridCol w="1201271">
                      <a:extLst>
                        <a:ext uri="{9D8B030D-6E8A-4147-A177-3AD203B41FA5}">
                          <a16:colId xmlns:a16="http://schemas.microsoft.com/office/drawing/2014/main" val="3906314371"/>
                        </a:ext>
                      </a:extLst>
                    </a:gridCol>
                    <a:gridCol w="796954">
                      <a:extLst>
                        <a:ext uri="{9D8B030D-6E8A-4147-A177-3AD203B41FA5}">
                          <a16:colId xmlns:a16="http://schemas.microsoft.com/office/drawing/2014/main" val="835596688"/>
                        </a:ext>
                      </a:extLst>
                    </a:gridCol>
                    <a:gridCol w="3639671">
                      <a:extLst>
                        <a:ext uri="{9D8B030D-6E8A-4147-A177-3AD203B41FA5}">
                          <a16:colId xmlns:a16="http://schemas.microsoft.com/office/drawing/2014/main" val="1467130356"/>
                        </a:ext>
                      </a:extLst>
                    </a:gridCol>
                    <a:gridCol w="6000376">
                      <a:extLst>
                        <a:ext uri="{9D8B030D-6E8A-4147-A177-3AD203B41FA5}">
                          <a16:colId xmlns:a16="http://schemas.microsoft.com/office/drawing/2014/main" val="364116992"/>
                        </a:ext>
                      </a:extLst>
                    </a:gridCol>
                  </a:tblGrid>
                  <a:tr h="39541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Formula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Also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How it is usually read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Informal meaning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66398492"/>
                      </a:ext>
                    </a:extLst>
                  </a:tr>
                  <a:tr h="42841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0" smtClean="0">
                                    <a:latin typeface="Cambria Math" panose="02040503050406030204" pitchFamily="18" charset="0"/>
                                  </a:rPr>
                                  <m:t>𝐗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b="1" smtClean="0"/>
                                  <m:t>○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</m:oMath>
                            </m:oMathPara>
                          </a14:m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next-time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𝜑</m:t>
                              </m:r>
                            </m:oMath>
                          </a14:m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𝜑</m:t>
                              </m:r>
                            </m:oMath>
                          </a14:m>
                          <a:r>
                            <a:rPr lang="en-US" sz="160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 holds</a:t>
                          </a:r>
                          <a:r>
                            <a:rPr lang="en-US" sz="1600" baseline="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 in the next time-step</a:t>
                          </a:r>
                          <a:endParaRPr lang="en-US" sz="1600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53404930"/>
                      </a:ext>
                    </a:extLst>
                  </a:tr>
                  <a:tr h="26238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0" smtClean="0">
                                    <a:latin typeface="Cambria Math" panose="02040503050406030204" pitchFamily="18" charset="0"/>
                                  </a:rPr>
                                  <m:t>𝐆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</m:oMath>
                            </m:oMathPara>
                          </a14:m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always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𝜑</m:t>
                              </m:r>
                              <m:r>
                                <a:rPr lang="en-US" b="0" i="0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, </m:t>
                              </m:r>
                            </m:oMath>
                          </a14:m>
                          <a:r>
                            <a:rPr lang="en-US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globally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𝜑</m:t>
                              </m:r>
                            </m:oMath>
                          </a14:m>
                          <a:r>
                            <a:rPr lang="en-US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, box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𝜑</m:t>
                              </m:r>
                            </m:oMath>
                          </a14:m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b="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From now,</a:t>
                          </a:r>
                          <a:r>
                            <a:rPr lang="en-US" sz="1600" b="0" baseline="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𝜑</m:t>
                              </m:r>
                            </m:oMath>
                          </a14:m>
                          <a:r>
                            <a:rPr lang="en-US" sz="160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 always holds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37742059"/>
                      </a:ext>
                    </a:extLst>
                  </a:tr>
                  <a:tr h="42841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0" smtClean="0">
                                    <a:latin typeface="Cambria Math" panose="02040503050406030204" pitchFamily="18" charset="0"/>
                                  </a:rPr>
                                  <m:t>𝐅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b="1" smtClean="0"/>
                                  <m:t>◇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</m:oMath>
                            </m:oMathPara>
                          </a14:m>
                          <a:endParaRPr lang="en-US" b="0" i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eventually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𝜑</m:t>
                              </m:r>
                            </m:oMath>
                          </a14:m>
                          <a:r>
                            <a:rPr lang="en-US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, finally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𝜑</m:t>
                              </m:r>
                            </m:oMath>
                          </a14:m>
                          <a:r>
                            <a:rPr lang="en-US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, diamond</a:t>
                          </a:r>
                          <a:r>
                            <a:rPr lang="en-US" baseline="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baseline="0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𝜑</m:t>
                              </m:r>
                            </m:oMath>
                          </a14:m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b="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From now,</a:t>
                          </a:r>
                          <a:r>
                            <a:rPr lang="en-US" sz="1600" b="0" baseline="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𝜑</m:t>
                              </m:r>
                            </m:oMath>
                          </a14:m>
                          <a:r>
                            <a:rPr lang="en-US" sz="160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 holds eventually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65172041"/>
                      </a:ext>
                    </a:extLst>
                  </a:tr>
                  <a:tr h="428416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  <m:r>
                                  <a:rPr lang="en-US" b="1" i="0" smtClean="0">
                                    <a:latin typeface="Cambria Math" panose="02040503050406030204" pitchFamily="18" charset="0"/>
                                  </a:rPr>
                                  <m:t>𝐔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𝜓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𝜑</m:t>
                              </m:r>
                            </m:oMath>
                          </a14:m>
                          <a:r>
                            <a:rPr lang="en-US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 until</a:t>
                          </a:r>
                          <a14:m>
                            <m:oMath xmlns:m="http://schemas.openxmlformats.org/officeDocument/2006/math"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oMath>
                          </a14:m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From now, </a:t>
                          </a:r>
                          <a14:m>
                            <m:oMath xmlns:m="http://schemas.openxmlformats.org/officeDocument/2006/math"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𝜑</m:t>
                              </m:r>
                            </m:oMath>
                          </a14:m>
                          <a:r>
                            <a:rPr lang="en-US" sz="160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 holds until </a:t>
                          </a:r>
                          <a14:m>
                            <m:oMath xmlns:m="http://schemas.openxmlformats.org/officeDocument/2006/math"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oMath>
                          </a14:m>
                          <a:r>
                            <a:rPr lang="en-US" sz="160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 becomes true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73647958"/>
                      </a:ext>
                    </a:extLst>
                  </a:tr>
                  <a:tr h="42841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  <m:r>
                                  <a:rPr lang="en-US" b="1" i="0" smtClean="0">
                                    <a:latin typeface="Cambria Math" panose="02040503050406030204" pitchFamily="18" charset="0"/>
                                  </a:rPr>
                                  <m:t>𝐖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𝜓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oMath>
                          </a14:m>
                          <a:r>
                            <a:rPr lang="en-US" b="0" i="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weak-until</a:t>
                          </a:r>
                          <a14:m>
                            <m:oMath xmlns:m="http://schemas.openxmlformats.org/officeDocument/2006/math"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oMath>
                          </a14:m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From now, either </a:t>
                          </a:r>
                          <a14:m>
                            <m:oMath xmlns:m="http://schemas.openxmlformats.org/officeDocument/2006/math"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𝜑</m:t>
                              </m:r>
                            </m:oMath>
                          </a14:m>
                          <a:r>
                            <a:rPr lang="en-US" sz="160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holds forever, or </a:t>
                          </a:r>
                          <a14:m>
                            <m:oMath xmlns:m="http://schemas.openxmlformats.org/officeDocument/2006/math"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𝜑</m:t>
                              </m:r>
                            </m:oMath>
                          </a14:m>
                          <a:r>
                            <a:rPr lang="en-US" sz="160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 until</a:t>
                          </a:r>
                          <a14:m>
                            <m:oMath xmlns:m="http://schemas.openxmlformats.org/officeDocument/2006/math">
                              <m:r>
                                <a:rPr lang="en-US" sz="1600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oMath>
                          </a14:m>
                          <a:endParaRPr lang="en-US" sz="1600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1684786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6">
                <a:extLst>
                  <a:ext uri="{FF2B5EF4-FFF2-40B4-BE49-F238E27FC236}">
                    <a16:creationId xmlns:a16="http://schemas.microsoft.com/office/drawing/2014/main" id="{DE3B5E7E-D498-4DEC-8C78-9EE18B1298B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53327620"/>
                  </p:ext>
                </p:extLst>
              </p:nvPr>
            </p:nvGraphicFramePr>
            <p:xfrm>
              <a:off x="227495" y="1955872"/>
              <a:ext cx="11638272" cy="2474836"/>
            </p:xfrm>
            <a:graphic>
              <a:graphicData uri="http://schemas.openxmlformats.org/drawingml/2006/table">
                <a:tbl>
                  <a:tblPr firstRow="1" bandRow="1">
                    <a:tableStyleId>{8799B23B-EC83-4686-B30A-512413B5E67A}</a:tableStyleId>
                  </a:tblPr>
                  <a:tblGrid>
                    <a:gridCol w="1201271">
                      <a:extLst>
                        <a:ext uri="{9D8B030D-6E8A-4147-A177-3AD203B41FA5}">
                          <a16:colId xmlns:a16="http://schemas.microsoft.com/office/drawing/2014/main" val="3906314371"/>
                        </a:ext>
                      </a:extLst>
                    </a:gridCol>
                    <a:gridCol w="796954">
                      <a:extLst>
                        <a:ext uri="{9D8B030D-6E8A-4147-A177-3AD203B41FA5}">
                          <a16:colId xmlns:a16="http://schemas.microsoft.com/office/drawing/2014/main" val="835596688"/>
                        </a:ext>
                      </a:extLst>
                    </a:gridCol>
                    <a:gridCol w="3639671">
                      <a:extLst>
                        <a:ext uri="{9D8B030D-6E8A-4147-A177-3AD203B41FA5}">
                          <a16:colId xmlns:a16="http://schemas.microsoft.com/office/drawing/2014/main" val="1467130356"/>
                        </a:ext>
                      </a:extLst>
                    </a:gridCol>
                    <a:gridCol w="6000376">
                      <a:extLst>
                        <a:ext uri="{9D8B030D-6E8A-4147-A177-3AD203B41FA5}">
                          <a16:colId xmlns:a16="http://schemas.microsoft.com/office/drawing/2014/main" val="364116992"/>
                        </a:ext>
                      </a:extLst>
                    </a:gridCol>
                  </a:tblGrid>
                  <a:tr h="39541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Formula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Also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How it is usually read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Informal meaning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66398492"/>
                      </a:ext>
                    </a:extLst>
                  </a:tr>
                  <a:tr h="42841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08" t="-101429" r="-871066" b="-39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51145" t="-101429" r="-1209924" b="-39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5109" t="-101429" r="-165494" b="-39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94010" t="-101429" r="-305" b="-39571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53404930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08" t="-231148" r="-871066" b="-3540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51145" t="-231148" r="-1209924" b="-3540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5109" t="-231148" r="-165494" b="-3540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94010" t="-231148" r="-305" b="-35409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37742059"/>
                      </a:ext>
                    </a:extLst>
                  </a:tr>
                  <a:tr h="42841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08" t="-288571" r="-871066" b="-208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51145" t="-288571" r="-1209924" b="-208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5109" t="-288571" r="-165494" b="-208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94010" t="-288571" r="-305" b="-20857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65172041"/>
                      </a:ext>
                    </a:extLst>
                  </a:tr>
                  <a:tr h="42841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08" t="-383099" r="-871066" b="-1056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5109" t="-383099" r="-165494" b="-1056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94010" t="-383099" r="-305" b="-10563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73647958"/>
                      </a:ext>
                    </a:extLst>
                  </a:tr>
                  <a:tr h="42841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08" t="-490000" r="-871066" b="-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5109" t="-490000" r="-165494" b="-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94010" t="-490000" r="-305" b="-714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1684786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ED57B9D-8CF1-4038-9506-A887FF881534}"/>
                  </a:ext>
                </a:extLst>
              </p:cNvPr>
              <p:cNvSpPr txBox="1"/>
              <p:nvPr/>
            </p:nvSpPr>
            <p:spPr>
              <a:xfrm>
                <a:off x="227495" y="1150659"/>
                <a:ext cx="818605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1" dirty="0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Important: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𝝋</m:t>
                    </m:r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𝝍</m:t>
                    </m:r>
                  </m:oMath>
                </a14:m>
                <a:r>
                  <a:rPr lang="en-US" sz="2400" b="1" dirty="0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are state formulas, not path formulas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ED57B9D-8CF1-4038-9506-A887FF8815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495" y="1150659"/>
                <a:ext cx="8186057" cy="461665"/>
              </a:xfrm>
              <a:prstGeom prst="rect">
                <a:avLst/>
              </a:prstGeom>
              <a:blipFill>
                <a:blip r:embed="rId4"/>
                <a:stretch>
                  <a:fillRect l="-1117" t="-10667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978333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6F18AF98-56BB-40DE-B95D-EF92DE7A3FF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 valid CTL formula is a state formula</a:t>
                </a:r>
              </a:p>
              <a:p>
                <a:r>
                  <a:rPr lang="en-US" dirty="0"/>
                  <a:t>Examples:</a:t>
                </a:r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𝐀𝐗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: along all paths, next time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is true</a:t>
                </a:r>
              </a:p>
              <a:p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𝐄𝐆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: there is a path, where along all states,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is true</a:t>
                </a:r>
              </a:p>
              <a:p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𝐀𝐆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𝐄𝐅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: along all paths, starting in every state, there is a path where at some future point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is true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6F18AF98-56BB-40DE-B95D-EF92DE7A3FF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1" t="-2078" r="-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56E69161-4B76-4A9F-B1D3-ABE41EFC15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1" y="111878"/>
            <a:ext cx="10920419" cy="743528"/>
          </a:xfrm>
        </p:spPr>
        <p:txBody>
          <a:bodyPr/>
          <a:lstStyle/>
          <a:p>
            <a:r>
              <a:rPr lang="en-US" dirty="0"/>
              <a:t>CTL Syntax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3DEB24-5AD8-4D2F-9902-DB23BB4B2F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00F57D-9B29-45AA-AB40-50D31BEF08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49532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4AFAB03-7041-4359-AD47-7AD0A39E38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62" y="777838"/>
            <a:ext cx="7482191" cy="188568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CTL formulae are properties of trees or the computation tree representing states and paths of a transition system</a:t>
            </a:r>
          </a:p>
          <a:p>
            <a:r>
              <a:rPr lang="en-US" dirty="0"/>
              <a:t>Computation tree: infinite tree obtained by </a:t>
            </a:r>
            <a:r>
              <a:rPr lang="en-US" i="1" dirty="0"/>
              <a:t>unrolling</a:t>
            </a:r>
            <a:r>
              <a:rPr lang="en-US" dirty="0"/>
              <a:t> all possible transitions of an LTS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1E7C3FD-5AF4-4846-B36E-ED5E570FF0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E63903-C895-40F7-A639-746F65ACD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72925" y="5754833"/>
            <a:ext cx="1085187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C061F39-1C52-4238-90B9-E8508A378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Infinite computation trees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D0F428FE-0066-47F4-B5C1-6E269D1C61FE}"/>
                  </a:ext>
                </a:extLst>
              </p:cNvPr>
              <p:cNvSpPr/>
              <p:nvPr/>
            </p:nvSpPr>
            <p:spPr>
              <a:xfrm>
                <a:off x="304798" y="2947568"/>
                <a:ext cx="740229" cy="707573"/>
              </a:xfrm>
              <a:prstGeom prst="ellipse">
                <a:avLst/>
              </a:prstGeom>
              <a:ln>
                <a:tailEnd w="lg" len="lg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D0F428FE-0066-47F4-B5C1-6E269D1C61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798" y="2947568"/>
                <a:ext cx="740229" cy="707573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tailEnd w="lg" len="lg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6131C9C0-0D6E-4326-BA1C-D49119E3E108}"/>
                  </a:ext>
                </a:extLst>
              </p:cNvPr>
              <p:cNvSpPr/>
              <p:nvPr/>
            </p:nvSpPr>
            <p:spPr>
              <a:xfrm>
                <a:off x="304798" y="4550226"/>
                <a:ext cx="740229" cy="707573"/>
              </a:xfrm>
              <a:prstGeom prst="ellipse">
                <a:avLst/>
              </a:prstGeom>
              <a:ln>
                <a:tailEnd w="lg" len="lg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6131C9C0-0D6E-4326-BA1C-D49119E3E1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798" y="4550226"/>
                <a:ext cx="740229" cy="707573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tailEnd w="lg" len="lg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7AF3497D-1B3C-4242-903C-5182FFD4474C}"/>
                  </a:ext>
                </a:extLst>
              </p:cNvPr>
              <p:cNvSpPr/>
              <p:nvPr/>
            </p:nvSpPr>
            <p:spPr>
              <a:xfrm>
                <a:off x="2046510" y="4550227"/>
                <a:ext cx="740229" cy="707573"/>
              </a:xfrm>
              <a:prstGeom prst="ellipse">
                <a:avLst/>
              </a:prstGeom>
              <a:ln>
                <a:tailEnd w="lg" len="lg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7AF3497D-1B3C-4242-903C-5182FFD447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6510" y="4550227"/>
                <a:ext cx="740229" cy="707573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tailEnd w="lg" len="lg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9E076B37-63E7-44B9-81D4-62758119F135}"/>
                  </a:ext>
                </a:extLst>
              </p:cNvPr>
              <p:cNvSpPr/>
              <p:nvPr/>
            </p:nvSpPr>
            <p:spPr>
              <a:xfrm>
                <a:off x="2046511" y="2947569"/>
                <a:ext cx="740229" cy="707573"/>
              </a:xfrm>
              <a:prstGeom prst="ellipse">
                <a:avLst/>
              </a:prstGeom>
              <a:ln>
                <a:tailEnd w="lg" len="lg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9E076B37-63E7-44B9-81D4-62758119F1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6511" y="2947569"/>
                <a:ext cx="740229" cy="707573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tailEnd w="lg" len="lg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6BC2B70-C830-4F37-BB50-18CAC2F8895A}"/>
              </a:ext>
            </a:extLst>
          </p:cNvPr>
          <p:cNvCxnSpPr>
            <a:cxnSpLocks/>
            <a:stCxn id="6" idx="5"/>
            <a:endCxn id="7" idx="7"/>
          </p:cNvCxnSpPr>
          <p:nvPr/>
        </p:nvCxnSpPr>
        <p:spPr>
          <a:xfrm>
            <a:off x="936623" y="3551519"/>
            <a:ext cx="0" cy="1102329"/>
          </a:xfrm>
          <a:prstGeom prst="straightConnector1">
            <a:avLst/>
          </a:prstGeom>
          <a:ln>
            <a:tailEnd type="triangl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4D75A39-67CD-4F73-9703-5B44828791D3}"/>
              </a:ext>
            </a:extLst>
          </p:cNvPr>
          <p:cNvCxnSpPr>
            <a:cxnSpLocks/>
            <a:stCxn id="6" idx="6"/>
            <a:endCxn id="9" idx="2"/>
          </p:cNvCxnSpPr>
          <p:nvPr/>
        </p:nvCxnSpPr>
        <p:spPr>
          <a:xfrm>
            <a:off x="1045027" y="3301355"/>
            <a:ext cx="1001484" cy="1"/>
          </a:xfrm>
          <a:prstGeom prst="straightConnector1">
            <a:avLst/>
          </a:prstGeom>
          <a:ln>
            <a:tailEnd type="triangl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3C9AC8E-04A0-4DBF-8B14-A0F8A0ACD5D1}"/>
              </a:ext>
            </a:extLst>
          </p:cNvPr>
          <p:cNvCxnSpPr>
            <a:cxnSpLocks/>
            <a:stCxn id="7" idx="7"/>
            <a:endCxn id="9" idx="3"/>
          </p:cNvCxnSpPr>
          <p:nvPr/>
        </p:nvCxnSpPr>
        <p:spPr>
          <a:xfrm flipV="1">
            <a:off x="936623" y="3551520"/>
            <a:ext cx="1218292" cy="1102328"/>
          </a:xfrm>
          <a:prstGeom prst="straightConnector1">
            <a:avLst/>
          </a:prstGeom>
          <a:ln>
            <a:tailEnd type="triangl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A3F5536-0D6F-40B5-85D6-A74063070EFD}"/>
              </a:ext>
            </a:extLst>
          </p:cNvPr>
          <p:cNvCxnSpPr>
            <a:cxnSpLocks/>
            <a:stCxn id="9" idx="4"/>
            <a:endCxn id="8" idx="0"/>
          </p:cNvCxnSpPr>
          <p:nvPr/>
        </p:nvCxnSpPr>
        <p:spPr>
          <a:xfrm flipH="1">
            <a:off x="2416625" y="3655142"/>
            <a:ext cx="1" cy="895085"/>
          </a:xfrm>
          <a:prstGeom prst="straightConnector1">
            <a:avLst/>
          </a:prstGeom>
          <a:ln>
            <a:tailEnd type="triangl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2BD43AD-4128-49A5-B0D7-3EBCE32CE881}"/>
              </a:ext>
            </a:extLst>
          </p:cNvPr>
          <p:cNvCxnSpPr>
            <a:cxnSpLocks/>
            <a:stCxn id="8" idx="2"/>
            <a:endCxn id="7" idx="6"/>
          </p:cNvCxnSpPr>
          <p:nvPr/>
        </p:nvCxnSpPr>
        <p:spPr>
          <a:xfrm flipH="1" flipV="1">
            <a:off x="1045027" y="4904013"/>
            <a:ext cx="1001483" cy="1"/>
          </a:xfrm>
          <a:prstGeom prst="straightConnector1">
            <a:avLst/>
          </a:prstGeom>
          <a:ln>
            <a:tailEnd type="triangl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4D5262AD-D7FF-4EEF-A6F9-65FB0DAFAE67}"/>
                  </a:ext>
                </a:extLst>
              </p:cNvPr>
              <p:cNvSpPr/>
              <p:nvPr/>
            </p:nvSpPr>
            <p:spPr>
              <a:xfrm>
                <a:off x="2862942" y="5445312"/>
                <a:ext cx="740229" cy="707573"/>
              </a:xfrm>
              <a:prstGeom prst="ellipse">
                <a:avLst/>
              </a:prstGeom>
              <a:ln>
                <a:tailEnd w="lg" len="lg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4D5262AD-D7FF-4EEF-A6F9-65FB0DAFAE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2942" y="5445312"/>
                <a:ext cx="740229" cy="707573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tailEnd w="lg" len="lg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AB78A2E-AE47-4E08-88ED-D8A12F3CB5B6}"/>
              </a:ext>
            </a:extLst>
          </p:cNvPr>
          <p:cNvCxnSpPr>
            <a:cxnSpLocks/>
            <a:stCxn id="8" idx="5"/>
            <a:endCxn id="24" idx="1"/>
          </p:cNvCxnSpPr>
          <p:nvPr/>
        </p:nvCxnSpPr>
        <p:spPr>
          <a:xfrm>
            <a:off x="2678335" y="5154178"/>
            <a:ext cx="293011" cy="394756"/>
          </a:xfrm>
          <a:prstGeom prst="straightConnector1">
            <a:avLst/>
          </a:prstGeom>
          <a:ln>
            <a:tailEnd type="triangl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Connector: Curved 29">
            <a:extLst>
              <a:ext uri="{FF2B5EF4-FFF2-40B4-BE49-F238E27FC236}">
                <a16:creationId xmlns:a16="http://schemas.microsoft.com/office/drawing/2014/main" id="{30B890BF-C030-4DB5-BB2D-131CB73569E1}"/>
              </a:ext>
            </a:extLst>
          </p:cNvPr>
          <p:cNvCxnSpPr>
            <a:stCxn id="9" idx="7"/>
            <a:endCxn id="9" idx="6"/>
          </p:cNvCxnSpPr>
          <p:nvPr/>
        </p:nvCxnSpPr>
        <p:spPr>
          <a:xfrm rot="16200000" flipH="1">
            <a:off x="2607455" y="3122071"/>
            <a:ext cx="250165" cy="108404"/>
          </a:xfrm>
          <a:prstGeom prst="curvedConnector4">
            <a:avLst>
              <a:gd name="adj1" fmla="val -58827"/>
              <a:gd name="adj2" fmla="val 310878"/>
            </a:avLst>
          </a:prstGeom>
          <a:ln>
            <a:tailEnd type="triangl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Connector: Curved 32">
            <a:extLst>
              <a:ext uri="{FF2B5EF4-FFF2-40B4-BE49-F238E27FC236}">
                <a16:creationId xmlns:a16="http://schemas.microsoft.com/office/drawing/2014/main" id="{5567FA12-54C8-48B9-9453-61CF806827B4}"/>
              </a:ext>
            </a:extLst>
          </p:cNvPr>
          <p:cNvCxnSpPr>
            <a:stCxn id="8" idx="7"/>
            <a:endCxn id="8" idx="6"/>
          </p:cNvCxnSpPr>
          <p:nvPr/>
        </p:nvCxnSpPr>
        <p:spPr>
          <a:xfrm rot="16200000" flipH="1">
            <a:off x="2607454" y="4724729"/>
            <a:ext cx="250165" cy="108404"/>
          </a:xfrm>
          <a:prstGeom prst="curvedConnector4">
            <a:avLst>
              <a:gd name="adj1" fmla="val -37070"/>
              <a:gd name="adj2" fmla="val 310878"/>
            </a:avLst>
          </a:prstGeom>
          <a:ln>
            <a:tailEnd type="triangl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2" name="Connector: Curved 41">
            <a:extLst>
              <a:ext uri="{FF2B5EF4-FFF2-40B4-BE49-F238E27FC236}">
                <a16:creationId xmlns:a16="http://schemas.microsoft.com/office/drawing/2014/main" id="{75D0B56F-D33C-4C93-AC37-FDCAB432420B}"/>
              </a:ext>
            </a:extLst>
          </p:cNvPr>
          <p:cNvCxnSpPr>
            <a:stCxn id="24" idx="7"/>
            <a:endCxn id="24" idx="6"/>
          </p:cNvCxnSpPr>
          <p:nvPr/>
        </p:nvCxnSpPr>
        <p:spPr>
          <a:xfrm rot="16200000" flipH="1">
            <a:off x="3423886" y="5619814"/>
            <a:ext cx="250165" cy="108404"/>
          </a:xfrm>
          <a:prstGeom prst="curvedConnector4">
            <a:avLst>
              <a:gd name="adj1" fmla="val -54476"/>
              <a:gd name="adj2" fmla="val 310878"/>
            </a:avLst>
          </a:prstGeom>
          <a:ln>
            <a:tailEnd type="triangl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0442EA88-BE07-481E-8549-BDA09E743CB7}"/>
              </a:ext>
            </a:extLst>
          </p:cNvPr>
          <p:cNvCxnSpPr>
            <a:cxnSpLocks/>
            <a:stCxn id="7" idx="1"/>
            <a:endCxn id="6" idx="3"/>
          </p:cNvCxnSpPr>
          <p:nvPr/>
        </p:nvCxnSpPr>
        <p:spPr>
          <a:xfrm flipV="1">
            <a:off x="413202" y="3551519"/>
            <a:ext cx="0" cy="1102329"/>
          </a:xfrm>
          <a:prstGeom prst="straightConnector1">
            <a:avLst/>
          </a:prstGeom>
          <a:ln>
            <a:tailEnd type="triangl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246D8A7B-2D8B-4893-AC89-05ECD2D4950C}"/>
                  </a:ext>
                </a:extLst>
              </p:cNvPr>
              <p:cNvSpPr txBox="1"/>
              <p:nvPr/>
            </p:nvSpPr>
            <p:spPr>
              <a:xfrm>
                <a:off x="380857" y="2635399"/>
                <a:ext cx="5881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246D8A7B-2D8B-4893-AC89-05ECD2D495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857" y="2635399"/>
                <a:ext cx="588110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4B2DFF00-47F6-44BC-B6B9-BFD64024E543}"/>
                  </a:ext>
                </a:extLst>
              </p:cNvPr>
              <p:cNvSpPr txBox="1"/>
              <p:nvPr/>
            </p:nvSpPr>
            <p:spPr>
              <a:xfrm>
                <a:off x="2078854" y="2621739"/>
                <a:ext cx="70788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,¬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4B2DFF00-47F6-44BC-B6B9-BFD64024E5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8854" y="2621739"/>
                <a:ext cx="707885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0E9A9CB-1F0D-4009-8A45-29E50C4CCF30}"/>
                  </a:ext>
                </a:extLst>
              </p:cNvPr>
              <p:cNvSpPr txBox="1"/>
              <p:nvPr/>
            </p:nvSpPr>
            <p:spPr>
              <a:xfrm>
                <a:off x="3216033" y="5024170"/>
                <a:ext cx="33385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¬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,¬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0E9A9CB-1F0D-4009-8A45-29E50C4CCF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6033" y="5024170"/>
                <a:ext cx="333853" cy="369332"/>
              </a:xfrm>
              <a:prstGeom prst="rect">
                <a:avLst/>
              </a:prstGeom>
              <a:blipFill>
                <a:blip r:embed="rId9"/>
                <a:stretch>
                  <a:fillRect r="-16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BD557D50-2B58-422C-8B5B-5C11AA6AEC27}"/>
                  </a:ext>
                </a:extLst>
              </p:cNvPr>
              <p:cNvSpPr txBox="1"/>
              <p:nvPr/>
            </p:nvSpPr>
            <p:spPr>
              <a:xfrm>
                <a:off x="1940410" y="5208836"/>
                <a:ext cx="70788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¬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BD557D50-2B58-422C-8B5B-5C11AA6AEC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0410" y="5208836"/>
                <a:ext cx="707885" cy="369332"/>
              </a:xfrm>
              <a:prstGeom prst="rect">
                <a:avLst/>
              </a:prstGeom>
              <a:blipFill>
                <a:blip r:embed="rId10"/>
                <a:stretch>
                  <a:fillRect r="-43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7868DC19-F71E-4D37-A4BA-31A8F4BCBFF1}"/>
                  </a:ext>
                </a:extLst>
              </p:cNvPr>
              <p:cNvSpPr txBox="1"/>
              <p:nvPr/>
            </p:nvSpPr>
            <p:spPr>
              <a:xfrm>
                <a:off x="261082" y="5185077"/>
                <a:ext cx="70788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,¬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7868DC19-F71E-4D37-A4BA-31A8F4BCBF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082" y="5185077"/>
                <a:ext cx="707885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137C65A0-7412-42EA-B453-DD72156222B4}"/>
              </a:ext>
            </a:extLst>
          </p:cNvPr>
          <p:cNvCxnSpPr>
            <a:cxnSpLocks/>
            <a:stCxn id="100" idx="3"/>
            <a:endCxn id="107" idx="7"/>
          </p:cNvCxnSpPr>
          <p:nvPr/>
        </p:nvCxnSpPr>
        <p:spPr>
          <a:xfrm flipH="1">
            <a:off x="6532732" y="2124549"/>
            <a:ext cx="1590561" cy="5905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5BBF7FF6-4E86-4AC5-BA56-6894E668AAE0}"/>
              </a:ext>
            </a:extLst>
          </p:cNvPr>
          <p:cNvCxnSpPr>
            <a:cxnSpLocks/>
            <a:stCxn id="100" idx="5"/>
            <a:endCxn id="111" idx="1"/>
          </p:cNvCxnSpPr>
          <p:nvPr/>
        </p:nvCxnSpPr>
        <p:spPr>
          <a:xfrm>
            <a:off x="8381925" y="2124549"/>
            <a:ext cx="1742992" cy="598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35AA5DBB-0692-496F-A61C-2DA1B36D8FC0}"/>
              </a:ext>
            </a:extLst>
          </p:cNvPr>
          <p:cNvCxnSpPr>
            <a:cxnSpLocks/>
            <a:stCxn id="107" idx="3"/>
            <a:endCxn id="117" idx="7"/>
          </p:cNvCxnSpPr>
          <p:nvPr/>
        </p:nvCxnSpPr>
        <p:spPr>
          <a:xfrm flipH="1">
            <a:off x="5784286" y="2973776"/>
            <a:ext cx="489814" cy="4803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8B750055-3465-44F5-B639-BC84A8910FB1}"/>
              </a:ext>
            </a:extLst>
          </p:cNvPr>
          <p:cNvCxnSpPr>
            <a:cxnSpLocks/>
            <a:stCxn id="107" idx="5"/>
            <a:endCxn id="121" idx="1"/>
          </p:cNvCxnSpPr>
          <p:nvPr/>
        </p:nvCxnSpPr>
        <p:spPr>
          <a:xfrm>
            <a:off x="6532732" y="2973776"/>
            <a:ext cx="429669" cy="4392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F06E3B0C-F59E-4EB7-9E30-231A4E5D93D9}"/>
                  </a:ext>
                </a:extLst>
              </p:cNvPr>
              <p:cNvSpPr/>
              <p:nvPr/>
            </p:nvSpPr>
            <p:spPr>
              <a:xfrm>
                <a:off x="8069729" y="1812353"/>
                <a:ext cx="365760" cy="365760"/>
              </a:xfrm>
              <a:prstGeom prst="ellipse">
                <a:avLst/>
              </a:prstGeom>
              <a:ln>
                <a:tailEnd w="lg" len="lg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F06E3B0C-F59E-4EB7-9E30-231A4E5D93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9729" y="1812353"/>
                <a:ext cx="365760" cy="365760"/>
              </a:xfrm>
              <a:prstGeom prst="ellipse">
                <a:avLst/>
              </a:prstGeom>
              <a:blipFill>
                <a:blip r:embed="rId12"/>
                <a:stretch>
                  <a:fillRect l="-1613"/>
                </a:stretch>
              </a:blipFill>
              <a:ln>
                <a:tailEnd w="lg" len="lg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Oval 106">
                <a:extLst>
                  <a:ext uri="{FF2B5EF4-FFF2-40B4-BE49-F238E27FC236}">
                    <a16:creationId xmlns:a16="http://schemas.microsoft.com/office/drawing/2014/main" id="{0E3B559E-8010-4037-900D-E9FA5B0B20E0}"/>
                  </a:ext>
                </a:extLst>
              </p:cNvPr>
              <p:cNvSpPr/>
              <p:nvPr/>
            </p:nvSpPr>
            <p:spPr>
              <a:xfrm>
                <a:off x="6220536" y="2661580"/>
                <a:ext cx="365760" cy="365760"/>
              </a:xfrm>
              <a:prstGeom prst="ellipse">
                <a:avLst/>
              </a:prstGeom>
              <a:ln>
                <a:tailEnd w="lg" len="lg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7" name="Oval 106">
                <a:extLst>
                  <a:ext uri="{FF2B5EF4-FFF2-40B4-BE49-F238E27FC236}">
                    <a16:creationId xmlns:a16="http://schemas.microsoft.com/office/drawing/2014/main" id="{0E3B559E-8010-4037-900D-E9FA5B0B20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0536" y="2661580"/>
                <a:ext cx="365760" cy="365760"/>
              </a:xfrm>
              <a:prstGeom prst="ellipse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tailEnd w="lg" len="lg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Oval 110">
                <a:extLst>
                  <a:ext uri="{FF2B5EF4-FFF2-40B4-BE49-F238E27FC236}">
                    <a16:creationId xmlns:a16="http://schemas.microsoft.com/office/drawing/2014/main" id="{084B3E83-0004-4AA0-80E4-2071117A5643}"/>
                  </a:ext>
                </a:extLst>
              </p:cNvPr>
              <p:cNvSpPr/>
              <p:nvPr/>
            </p:nvSpPr>
            <p:spPr>
              <a:xfrm>
                <a:off x="10071353" y="2668985"/>
                <a:ext cx="365760" cy="365760"/>
              </a:xfrm>
              <a:prstGeom prst="ellipse">
                <a:avLst/>
              </a:prstGeom>
              <a:ln>
                <a:tailEnd w="lg" len="lg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1" name="Oval 110">
                <a:extLst>
                  <a:ext uri="{FF2B5EF4-FFF2-40B4-BE49-F238E27FC236}">
                    <a16:creationId xmlns:a16="http://schemas.microsoft.com/office/drawing/2014/main" id="{084B3E83-0004-4AA0-80E4-2071117A56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71353" y="2668985"/>
                <a:ext cx="365760" cy="365760"/>
              </a:xfrm>
              <a:prstGeom prst="ellipse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tailEnd w="lg" len="lg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Oval 116">
                <a:extLst>
                  <a:ext uri="{FF2B5EF4-FFF2-40B4-BE49-F238E27FC236}">
                    <a16:creationId xmlns:a16="http://schemas.microsoft.com/office/drawing/2014/main" id="{49640D0B-5861-47B2-93B8-96FFB0465A1E}"/>
                  </a:ext>
                </a:extLst>
              </p:cNvPr>
              <p:cNvSpPr/>
              <p:nvPr/>
            </p:nvSpPr>
            <p:spPr>
              <a:xfrm>
                <a:off x="5472090" y="3400579"/>
                <a:ext cx="365760" cy="365760"/>
              </a:xfrm>
              <a:prstGeom prst="ellipse">
                <a:avLst/>
              </a:prstGeom>
              <a:ln>
                <a:tailEnd w="lg" len="lg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7" name="Oval 116">
                <a:extLst>
                  <a:ext uri="{FF2B5EF4-FFF2-40B4-BE49-F238E27FC236}">
                    <a16:creationId xmlns:a16="http://schemas.microsoft.com/office/drawing/2014/main" id="{49640D0B-5861-47B2-93B8-96FFB0465A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2090" y="3400579"/>
                <a:ext cx="365760" cy="365760"/>
              </a:xfrm>
              <a:prstGeom prst="ellipse">
                <a:avLst/>
              </a:prstGeom>
              <a:blipFill>
                <a:blip r:embed="rId15"/>
                <a:stretch>
                  <a:fillRect l="-1613"/>
                </a:stretch>
              </a:blipFill>
              <a:ln>
                <a:tailEnd w="lg" len="lg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Oval 120">
                <a:extLst>
                  <a:ext uri="{FF2B5EF4-FFF2-40B4-BE49-F238E27FC236}">
                    <a16:creationId xmlns:a16="http://schemas.microsoft.com/office/drawing/2014/main" id="{A82DAD2C-DAB8-4B63-9C09-DB260B8D5F33}"/>
                  </a:ext>
                </a:extLst>
              </p:cNvPr>
              <p:cNvSpPr/>
              <p:nvPr/>
            </p:nvSpPr>
            <p:spPr>
              <a:xfrm>
                <a:off x="6908837" y="3359427"/>
                <a:ext cx="365760" cy="365760"/>
              </a:xfrm>
              <a:prstGeom prst="ellipse">
                <a:avLst/>
              </a:prstGeom>
              <a:ln>
                <a:tailEnd w="lg" len="lg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1" name="Oval 120">
                <a:extLst>
                  <a:ext uri="{FF2B5EF4-FFF2-40B4-BE49-F238E27FC236}">
                    <a16:creationId xmlns:a16="http://schemas.microsoft.com/office/drawing/2014/main" id="{A82DAD2C-DAB8-4B63-9C09-DB260B8D5F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8837" y="3359427"/>
                <a:ext cx="365760" cy="365760"/>
              </a:xfrm>
              <a:prstGeom prst="ellipse">
                <a:avLst/>
              </a:prstGeom>
              <a:blipFill>
                <a:blip r:embed="rId16"/>
                <a:stretch>
                  <a:fillRect/>
                </a:stretch>
              </a:blipFill>
              <a:ln>
                <a:tailEnd w="lg" len="lg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Oval 123">
                <a:extLst>
                  <a:ext uri="{FF2B5EF4-FFF2-40B4-BE49-F238E27FC236}">
                    <a16:creationId xmlns:a16="http://schemas.microsoft.com/office/drawing/2014/main" id="{029CC96E-A1F7-43D9-9DBC-1352A8DAC1FA}"/>
                  </a:ext>
                </a:extLst>
              </p:cNvPr>
              <p:cNvSpPr/>
              <p:nvPr/>
            </p:nvSpPr>
            <p:spPr>
              <a:xfrm>
                <a:off x="10886581" y="3382655"/>
                <a:ext cx="365760" cy="365760"/>
              </a:xfrm>
              <a:prstGeom prst="ellipse">
                <a:avLst/>
              </a:prstGeom>
              <a:ln>
                <a:tailEnd w="lg" len="lg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4" name="Oval 123">
                <a:extLst>
                  <a:ext uri="{FF2B5EF4-FFF2-40B4-BE49-F238E27FC236}">
                    <a16:creationId xmlns:a16="http://schemas.microsoft.com/office/drawing/2014/main" id="{029CC96E-A1F7-43D9-9DBC-1352A8DAC1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86581" y="3382655"/>
                <a:ext cx="365760" cy="365760"/>
              </a:xfrm>
              <a:prstGeom prst="ellipse">
                <a:avLst/>
              </a:prstGeom>
              <a:blipFill>
                <a:blip r:embed="rId17"/>
                <a:stretch>
                  <a:fillRect/>
                </a:stretch>
              </a:blipFill>
              <a:ln>
                <a:tailEnd w="lg" len="lg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65592C14-0873-454C-9740-E112BFDD4EBB}"/>
              </a:ext>
            </a:extLst>
          </p:cNvPr>
          <p:cNvCxnSpPr>
            <a:cxnSpLocks/>
            <a:stCxn id="111" idx="5"/>
            <a:endCxn id="124" idx="1"/>
          </p:cNvCxnSpPr>
          <p:nvPr/>
        </p:nvCxnSpPr>
        <p:spPr>
          <a:xfrm>
            <a:off x="10383549" y="2981181"/>
            <a:ext cx="556596" cy="4550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97B94A8B-D8F9-4FA8-97E2-1F83FB6B309A}"/>
              </a:ext>
            </a:extLst>
          </p:cNvPr>
          <p:cNvCxnSpPr>
            <a:cxnSpLocks/>
            <a:stCxn id="111" idx="3"/>
            <a:endCxn id="161" idx="7"/>
          </p:cNvCxnSpPr>
          <p:nvPr/>
        </p:nvCxnSpPr>
        <p:spPr>
          <a:xfrm flipH="1">
            <a:off x="8887859" y="2981181"/>
            <a:ext cx="1237058" cy="4149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Oval 136">
                <a:extLst>
                  <a:ext uri="{FF2B5EF4-FFF2-40B4-BE49-F238E27FC236}">
                    <a16:creationId xmlns:a16="http://schemas.microsoft.com/office/drawing/2014/main" id="{5A75CB71-3805-474E-B689-12D9EF449461}"/>
                  </a:ext>
                </a:extLst>
              </p:cNvPr>
              <p:cNvSpPr/>
              <p:nvPr/>
            </p:nvSpPr>
            <p:spPr>
              <a:xfrm>
                <a:off x="4658434" y="4358940"/>
                <a:ext cx="365760" cy="365760"/>
              </a:xfrm>
              <a:prstGeom prst="ellipse">
                <a:avLst/>
              </a:prstGeom>
              <a:ln>
                <a:tailEnd w="lg" len="lg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7" name="Oval 136">
                <a:extLst>
                  <a:ext uri="{FF2B5EF4-FFF2-40B4-BE49-F238E27FC236}">
                    <a16:creationId xmlns:a16="http://schemas.microsoft.com/office/drawing/2014/main" id="{5A75CB71-3805-474E-B689-12D9EF4494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8434" y="4358940"/>
                <a:ext cx="365760" cy="365760"/>
              </a:xfrm>
              <a:prstGeom prst="ellipse">
                <a:avLst/>
              </a:prstGeom>
              <a:blipFill>
                <a:blip r:embed="rId18"/>
                <a:stretch>
                  <a:fillRect/>
                </a:stretch>
              </a:blipFill>
              <a:ln>
                <a:tailEnd w="lg" len="lg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Oval 137">
                <a:extLst>
                  <a:ext uri="{FF2B5EF4-FFF2-40B4-BE49-F238E27FC236}">
                    <a16:creationId xmlns:a16="http://schemas.microsoft.com/office/drawing/2014/main" id="{4D1DB4DC-3742-49D8-AF95-5A135E366912}"/>
                  </a:ext>
                </a:extLst>
              </p:cNvPr>
              <p:cNvSpPr/>
              <p:nvPr/>
            </p:nvSpPr>
            <p:spPr>
              <a:xfrm>
                <a:off x="5655296" y="4358940"/>
                <a:ext cx="365760" cy="365760"/>
              </a:xfrm>
              <a:prstGeom prst="ellipse">
                <a:avLst/>
              </a:prstGeom>
              <a:ln>
                <a:tailEnd w="lg" len="lg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8" name="Oval 137">
                <a:extLst>
                  <a:ext uri="{FF2B5EF4-FFF2-40B4-BE49-F238E27FC236}">
                    <a16:creationId xmlns:a16="http://schemas.microsoft.com/office/drawing/2014/main" id="{4D1DB4DC-3742-49D8-AF95-5A135E3669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5296" y="4358940"/>
                <a:ext cx="365760" cy="365760"/>
              </a:xfrm>
              <a:prstGeom prst="ellipse">
                <a:avLst/>
              </a:prstGeom>
              <a:blipFill>
                <a:blip r:embed="rId19"/>
                <a:stretch>
                  <a:fillRect l="-1613"/>
                </a:stretch>
              </a:blipFill>
              <a:ln>
                <a:tailEnd w="lg" len="lg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05A5B765-DE22-45C8-8601-4250384F42AF}"/>
              </a:ext>
            </a:extLst>
          </p:cNvPr>
          <p:cNvCxnSpPr>
            <a:cxnSpLocks/>
            <a:stCxn id="117" idx="3"/>
            <a:endCxn id="137" idx="0"/>
          </p:cNvCxnSpPr>
          <p:nvPr/>
        </p:nvCxnSpPr>
        <p:spPr>
          <a:xfrm flipH="1">
            <a:off x="4841314" y="3712775"/>
            <a:ext cx="684340" cy="6461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Arrow Connector 142">
            <a:extLst>
              <a:ext uri="{FF2B5EF4-FFF2-40B4-BE49-F238E27FC236}">
                <a16:creationId xmlns:a16="http://schemas.microsoft.com/office/drawing/2014/main" id="{EC71D4C8-9005-4482-A218-C6891970F241}"/>
              </a:ext>
            </a:extLst>
          </p:cNvPr>
          <p:cNvCxnSpPr>
            <a:cxnSpLocks/>
            <a:stCxn id="117" idx="5"/>
            <a:endCxn id="138" idx="0"/>
          </p:cNvCxnSpPr>
          <p:nvPr/>
        </p:nvCxnSpPr>
        <p:spPr>
          <a:xfrm>
            <a:off x="5784286" y="3712775"/>
            <a:ext cx="53890" cy="6461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Oval 147">
                <a:extLst>
                  <a:ext uri="{FF2B5EF4-FFF2-40B4-BE49-F238E27FC236}">
                    <a16:creationId xmlns:a16="http://schemas.microsoft.com/office/drawing/2014/main" id="{14A7055D-3C02-4E0A-A4F9-B217990D4141}"/>
                  </a:ext>
                </a:extLst>
              </p:cNvPr>
              <p:cNvSpPr/>
              <p:nvPr/>
            </p:nvSpPr>
            <p:spPr>
              <a:xfrm>
                <a:off x="7404861" y="4362153"/>
                <a:ext cx="365760" cy="365760"/>
              </a:xfrm>
              <a:prstGeom prst="ellipse">
                <a:avLst/>
              </a:prstGeom>
              <a:ln>
                <a:tailEnd w="lg" len="lg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8" name="Oval 147">
                <a:extLst>
                  <a:ext uri="{FF2B5EF4-FFF2-40B4-BE49-F238E27FC236}">
                    <a16:creationId xmlns:a16="http://schemas.microsoft.com/office/drawing/2014/main" id="{14A7055D-3C02-4E0A-A4F9-B217990D41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4861" y="4362153"/>
                <a:ext cx="365760" cy="365760"/>
              </a:xfrm>
              <a:prstGeom prst="ellipse">
                <a:avLst/>
              </a:prstGeom>
              <a:blipFill>
                <a:blip r:embed="rId20"/>
                <a:stretch>
                  <a:fillRect l="-1613"/>
                </a:stretch>
              </a:blipFill>
              <a:ln>
                <a:tailEnd w="lg" len="lg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Oval 148">
                <a:extLst>
                  <a:ext uri="{FF2B5EF4-FFF2-40B4-BE49-F238E27FC236}">
                    <a16:creationId xmlns:a16="http://schemas.microsoft.com/office/drawing/2014/main" id="{077DCE7A-9E81-4ED3-B52F-39BCF8B4E0CC}"/>
                  </a:ext>
                </a:extLst>
              </p:cNvPr>
              <p:cNvSpPr/>
              <p:nvPr/>
            </p:nvSpPr>
            <p:spPr>
              <a:xfrm>
                <a:off x="6532732" y="4362153"/>
                <a:ext cx="365760" cy="365760"/>
              </a:xfrm>
              <a:prstGeom prst="ellipse">
                <a:avLst/>
              </a:prstGeom>
              <a:ln>
                <a:tailEnd w="lg" len="lg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9" name="Oval 148">
                <a:extLst>
                  <a:ext uri="{FF2B5EF4-FFF2-40B4-BE49-F238E27FC236}">
                    <a16:creationId xmlns:a16="http://schemas.microsoft.com/office/drawing/2014/main" id="{077DCE7A-9E81-4ED3-B52F-39BCF8B4E0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2732" y="4362153"/>
                <a:ext cx="365760" cy="365760"/>
              </a:xfrm>
              <a:prstGeom prst="ellipse">
                <a:avLst/>
              </a:prstGeom>
              <a:blipFill>
                <a:blip r:embed="rId21"/>
                <a:stretch>
                  <a:fillRect l="-1613"/>
                </a:stretch>
              </a:blipFill>
              <a:ln>
                <a:tailEnd w="lg" len="lg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B8CF0252-2797-453F-9A07-194C8F7A50D5}"/>
              </a:ext>
            </a:extLst>
          </p:cNvPr>
          <p:cNvCxnSpPr>
            <a:cxnSpLocks/>
            <a:stCxn id="121" idx="3"/>
            <a:endCxn id="149" idx="0"/>
          </p:cNvCxnSpPr>
          <p:nvPr/>
        </p:nvCxnSpPr>
        <p:spPr>
          <a:xfrm flipH="1">
            <a:off x="6715612" y="3671623"/>
            <a:ext cx="246789" cy="6905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6F903187-FB18-4A8C-89B9-7E39BDC23DE7}"/>
              </a:ext>
            </a:extLst>
          </p:cNvPr>
          <p:cNvCxnSpPr>
            <a:cxnSpLocks/>
            <a:stCxn id="121" idx="5"/>
            <a:endCxn id="148" idx="0"/>
          </p:cNvCxnSpPr>
          <p:nvPr/>
        </p:nvCxnSpPr>
        <p:spPr>
          <a:xfrm>
            <a:off x="7221033" y="3671623"/>
            <a:ext cx="366708" cy="6905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1" name="Oval 160">
                <a:extLst>
                  <a:ext uri="{FF2B5EF4-FFF2-40B4-BE49-F238E27FC236}">
                    <a16:creationId xmlns:a16="http://schemas.microsoft.com/office/drawing/2014/main" id="{8FB15FC6-ED21-4714-AA37-168031295B36}"/>
                  </a:ext>
                </a:extLst>
              </p:cNvPr>
              <p:cNvSpPr/>
              <p:nvPr/>
            </p:nvSpPr>
            <p:spPr>
              <a:xfrm>
                <a:off x="8575663" y="3342557"/>
                <a:ext cx="365760" cy="365760"/>
              </a:xfrm>
              <a:prstGeom prst="ellipse">
                <a:avLst/>
              </a:prstGeom>
              <a:ln>
                <a:tailEnd w="lg" len="lg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1" name="Oval 160">
                <a:extLst>
                  <a:ext uri="{FF2B5EF4-FFF2-40B4-BE49-F238E27FC236}">
                    <a16:creationId xmlns:a16="http://schemas.microsoft.com/office/drawing/2014/main" id="{8FB15FC6-ED21-4714-AA37-168031295B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5663" y="3342557"/>
                <a:ext cx="365760" cy="365760"/>
              </a:xfrm>
              <a:prstGeom prst="ellipse">
                <a:avLst/>
              </a:prstGeom>
              <a:blipFill>
                <a:blip r:embed="rId22"/>
                <a:stretch>
                  <a:fillRect l="-1613"/>
                </a:stretch>
              </a:blipFill>
              <a:ln>
                <a:tailEnd w="lg" len="lg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2" name="Oval 161">
                <a:extLst>
                  <a:ext uri="{FF2B5EF4-FFF2-40B4-BE49-F238E27FC236}">
                    <a16:creationId xmlns:a16="http://schemas.microsoft.com/office/drawing/2014/main" id="{1D039E63-866A-475D-B401-55B51AF80554}"/>
                  </a:ext>
                </a:extLst>
              </p:cNvPr>
              <p:cNvSpPr/>
              <p:nvPr/>
            </p:nvSpPr>
            <p:spPr>
              <a:xfrm>
                <a:off x="9071687" y="4345283"/>
                <a:ext cx="365760" cy="365760"/>
              </a:xfrm>
              <a:prstGeom prst="ellipse">
                <a:avLst/>
              </a:prstGeom>
              <a:ln>
                <a:tailEnd w="lg" len="lg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2" name="Oval 161">
                <a:extLst>
                  <a:ext uri="{FF2B5EF4-FFF2-40B4-BE49-F238E27FC236}">
                    <a16:creationId xmlns:a16="http://schemas.microsoft.com/office/drawing/2014/main" id="{1D039E63-866A-475D-B401-55B51AF805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71687" y="4345283"/>
                <a:ext cx="365760" cy="365760"/>
              </a:xfrm>
              <a:prstGeom prst="ellipse">
                <a:avLst/>
              </a:prstGeom>
              <a:blipFill>
                <a:blip r:embed="rId23"/>
                <a:stretch>
                  <a:fillRect/>
                </a:stretch>
              </a:blipFill>
              <a:ln>
                <a:tailEnd w="lg" len="lg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3" name="Oval 162">
                <a:extLst>
                  <a:ext uri="{FF2B5EF4-FFF2-40B4-BE49-F238E27FC236}">
                    <a16:creationId xmlns:a16="http://schemas.microsoft.com/office/drawing/2014/main" id="{D980943B-2853-4631-A7AD-B2D144B035C2}"/>
                  </a:ext>
                </a:extLst>
              </p:cNvPr>
              <p:cNvSpPr/>
              <p:nvPr/>
            </p:nvSpPr>
            <p:spPr>
              <a:xfrm>
                <a:off x="8199558" y="4345283"/>
                <a:ext cx="365760" cy="365760"/>
              </a:xfrm>
              <a:prstGeom prst="ellipse">
                <a:avLst/>
              </a:prstGeom>
              <a:ln>
                <a:tailEnd w="lg" len="lg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3" name="Oval 162">
                <a:extLst>
                  <a:ext uri="{FF2B5EF4-FFF2-40B4-BE49-F238E27FC236}">
                    <a16:creationId xmlns:a16="http://schemas.microsoft.com/office/drawing/2014/main" id="{D980943B-2853-4631-A7AD-B2D144B035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9558" y="4345283"/>
                <a:ext cx="365760" cy="365760"/>
              </a:xfrm>
              <a:prstGeom prst="ellipse">
                <a:avLst/>
              </a:prstGeom>
              <a:blipFill>
                <a:blip r:embed="rId24"/>
                <a:stretch>
                  <a:fillRect/>
                </a:stretch>
              </a:blipFill>
              <a:ln>
                <a:tailEnd w="lg" len="lg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4" name="Straight Arrow Connector 163">
            <a:extLst>
              <a:ext uri="{FF2B5EF4-FFF2-40B4-BE49-F238E27FC236}">
                <a16:creationId xmlns:a16="http://schemas.microsoft.com/office/drawing/2014/main" id="{DF8287B7-77DA-42BB-9D85-3AD4D3E66929}"/>
              </a:ext>
            </a:extLst>
          </p:cNvPr>
          <p:cNvCxnSpPr>
            <a:cxnSpLocks/>
            <a:stCxn id="161" idx="3"/>
            <a:endCxn id="163" idx="0"/>
          </p:cNvCxnSpPr>
          <p:nvPr/>
        </p:nvCxnSpPr>
        <p:spPr>
          <a:xfrm flipH="1">
            <a:off x="8382438" y="3654753"/>
            <a:ext cx="246789" cy="6905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375A6C1B-8EB8-46D7-9007-3AC18E861981}"/>
              </a:ext>
            </a:extLst>
          </p:cNvPr>
          <p:cNvCxnSpPr>
            <a:cxnSpLocks/>
            <a:stCxn id="161" idx="5"/>
            <a:endCxn id="162" idx="0"/>
          </p:cNvCxnSpPr>
          <p:nvPr/>
        </p:nvCxnSpPr>
        <p:spPr>
          <a:xfrm>
            <a:off x="8887859" y="3654753"/>
            <a:ext cx="366708" cy="6905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7" name="Oval 166">
                <a:extLst>
                  <a:ext uri="{FF2B5EF4-FFF2-40B4-BE49-F238E27FC236}">
                    <a16:creationId xmlns:a16="http://schemas.microsoft.com/office/drawing/2014/main" id="{4CB0B3B6-6DEF-40C9-A7DA-6CF3FDA11193}"/>
                  </a:ext>
                </a:extLst>
              </p:cNvPr>
              <p:cNvSpPr/>
              <p:nvPr/>
            </p:nvSpPr>
            <p:spPr>
              <a:xfrm>
                <a:off x="10200669" y="4360883"/>
                <a:ext cx="365760" cy="365760"/>
              </a:xfrm>
              <a:prstGeom prst="ellipse">
                <a:avLst/>
              </a:prstGeom>
              <a:ln>
                <a:tailEnd w="lg" len="lg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7" name="Oval 166">
                <a:extLst>
                  <a:ext uri="{FF2B5EF4-FFF2-40B4-BE49-F238E27FC236}">
                    <a16:creationId xmlns:a16="http://schemas.microsoft.com/office/drawing/2014/main" id="{4CB0B3B6-6DEF-40C9-A7DA-6CF3FDA111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00669" y="4360883"/>
                <a:ext cx="365760" cy="365760"/>
              </a:xfrm>
              <a:prstGeom prst="ellipse">
                <a:avLst/>
              </a:prstGeom>
              <a:blipFill>
                <a:blip r:embed="rId25"/>
                <a:stretch>
                  <a:fillRect/>
                </a:stretch>
              </a:blipFill>
              <a:ln>
                <a:tailEnd w="lg" len="lg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8" name="Oval 167">
                <a:extLst>
                  <a:ext uri="{FF2B5EF4-FFF2-40B4-BE49-F238E27FC236}">
                    <a16:creationId xmlns:a16="http://schemas.microsoft.com/office/drawing/2014/main" id="{6BC3B287-1662-4909-B19E-D4CF770DC335}"/>
                  </a:ext>
                </a:extLst>
              </p:cNvPr>
              <p:cNvSpPr/>
              <p:nvPr/>
            </p:nvSpPr>
            <p:spPr>
              <a:xfrm>
                <a:off x="10886581" y="4339373"/>
                <a:ext cx="365760" cy="365760"/>
              </a:xfrm>
              <a:prstGeom prst="ellipse">
                <a:avLst/>
              </a:prstGeom>
              <a:ln>
                <a:tailEnd w="lg" len="lg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8" name="Oval 167">
                <a:extLst>
                  <a:ext uri="{FF2B5EF4-FFF2-40B4-BE49-F238E27FC236}">
                    <a16:creationId xmlns:a16="http://schemas.microsoft.com/office/drawing/2014/main" id="{6BC3B287-1662-4909-B19E-D4CF770DC3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86581" y="4339373"/>
                <a:ext cx="365760" cy="365760"/>
              </a:xfrm>
              <a:prstGeom prst="ellipse">
                <a:avLst/>
              </a:prstGeom>
              <a:blipFill>
                <a:blip r:embed="rId26"/>
                <a:stretch>
                  <a:fillRect/>
                </a:stretch>
              </a:blipFill>
              <a:ln>
                <a:tailEnd w="lg" len="lg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9" name="Oval 168">
                <a:extLst>
                  <a:ext uri="{FF2B5EF4-FFF2-40B4-BE49-F238E27FC236}">
                    <a16:creationId xmlns:a16="http://schemas.microsoft.com/office/drawing/2014/main" id="{F57DD0DA-B8DC-4DB6-A9C6-B961A472AB97}"/>
                  </a:ext>
                </a:extLst>
              </p:cNvPr>
              <p:cNvSpPr/>
              <p:nvPr/>
            </p:nvSpPr>
            <p:spPr>
              <a:xfrm>
                <a:off x="11684615" y="4350912"/>
                <a:ext cx="365760" cy="365760"/>
              </a:xfrm>
              <a:prstGeom prst="ellipse">
                <a:avLst/>
              </a:prstGeom>
              <a:ln>
                <a:tailEnd w="lg" len="lg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9" name="Oval 168">
                <a:extLst>
                  <a:ext uri="{FF2B5EF4-FFF2-40B4-BE49-F238E27FC236}">
                    <a16:creationId xmlns:a16="http://schemas.microsoft.com/office/drawing/2014/main" id="{F57DD0DA-B8DC-4DB6-A9C6-B961A472AB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84615" y="4350912"/>
                <a:ext cx="365760" cy="365760"/>
              </a:xfrm>
              <a:prstGeom prst="ellipse">
                <a:avLst/>
              </a:prstGeom>
              <a:blipFill>
                <a:blip r:embed="rId27"/>
                <a:stretch>
                  <a:fillRect l="-1613"/>
                </a:stretch>
              </a:blipFill>
              <a:ln>
                <a:tailEnd w="lg" len="lg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0" name="Straight Arrow Connector 169">
            <a:extLst>
              <a:ext uri="{FF2B5EF4-FFF2-40B4-BE49-F238E27FC236}">
                <a16:creationId xmlns:a16="http://schemas.microsoft.com/office/drawing/2014/main" id="{4A3402F3-B358-4DC8-A641-E3DAD4D0B672}"/>
              </a:ext>
            </a:extLst>
          </p:cNvPr>
          <p:cNvCxnSpPr>
            <a:cxnSpLocks/>
            <a:stCxn id="124" idx="5"/>
            <a:endCxn id="169" idx="1"/>
          </p:cNvCxnSpPr>
          <p:nvPr/>
        </p:nvCxnSpPr>
        <p:spPr>
          <a:xfrm>
            <a:off x="11198777" y="3694851"/>
            <a:ext cx="539402" cy="7096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741DDC94-8DAE-4EC6-9EBB-261D1B680416}"/>
              </a:ext>
            </a:extLst>
          </p:cNvPr>
          <p:cNvCxnSpPr>
            <a:cxnSpLocks/>
            <a:stCxn id="124" idx="4"/>
            <a:endCxn id="168" idx="0"/>
          </p:cNvCxnSpPr>
          <p:nvPr/>
        </p:nvCxnSpPr>
        <p:spPr>
          <a:xfrm>
            <a:off x="11069461" y="3748415"/>
            <a:ext cx="0" cy="5909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Arrow Connector 176">
            <a:extLst>
              <a:ext uri="{FF2B5EF4-FFF2-40B4-BE49-F238E27FC236}">
                <a16:creationId xmlns:a16="http://schemas.microsoft.com/office/drawing/2014/main" id="{8258F991-DAED-4E12-9700-0CC89332F92C}"/>
              </a:ext>
            </a:extLst>
          </p:cNvPr>
          <p:cNvCxnSpPr>
            <a:cxnSpLocks/>
            <a:stCxn id="124" idx="3"/>
            <a:endCxn id="167" idx="0"/>
          </p:cNvCxnSpPr>
          <p:nvPr/>
        </p:nvCxnSpPr>
        <p:spPr>
          <a:xfrm flipH="1">
            <a:off x="10383549" y="3694851"/>
            <a:ext cx="556596" cy="6660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Arrow Connector 179">
            <a:extLst>
              <a:ext uri="{FF2B5EF4-FFF2-40B4-BE49-F238E27FC236}">
                <a16:creationId xmlns:a16="http://schemas.microsoft.com/office/drawing/2014/main" id="{7F1DA243-97BE-48BF-BDA3-5B6F8165E834}"/>
              </a:ext>
            </a:extLst>
          </p:cNvPr>
          <p:cNvCxnSpPr>
            <a:cxnSpLocks/>
            <a:stCxn id="137" idx="3"/>
            <a:endCxn id="182" idx="7"/>
          </p:cNvCxnSpPr>
          <p:nvPr/>
        </p:nvCxnSpPr>
        <p:spPr>
          <a:xfrm flipH="1">
            <a:off x="4559946" y="4671136"/>
            <a:ext cx="152052" cy="4947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Arrow Connector 180">
            <a:extLst>
              <a:ext uri="{FF2B5EF4-FFF2-40B4-BE49-F238E27FC236}">
                <a16:creationId xmlns:a16="http://schemas.microsoft.com/office/drawing/2014/main" id="{2E4F57F2-4616-4CA7-A0DF-F8324D4CBC36}"/>
              </a:ext>
            </a:extLst>
          </p:cNvPr>
          <p:cNvCxnSpPr>
            <a:cxnSpLocks/>
            <a:stCxn id="137" idx="5"/>
            <a:endCxn id="183" idx="0"/>
          </p:cNvCxnSpPr>
          <p:nvPr/>
        </p:nvCxnSpPr>
        <p:spPr>
          <a:xfrm>
            <a:off x="4970630" y="4671136"/>
            <a:ext cx="137956" cy="4412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2" name="Oval 181">
                <a:extLst>
                  <a:ext uri="{FF2B5EF4-FFF2-40B4-BE49-F238E27FC236}">
                    <a16:creationId xmlns:a16="http://schemas.microsoft.com/office/drawing/2014/main" id="{713F7036-B6D8-4790-B58B-4D185096D93D}"/>
                  </a:ext>
                </a:extLst>
              </p:cNvPr>
              <p:cNvSpPr/>
              <p:nvPr/>
            </p:nvSpPr>
            <p:spPr>
              <a:xfrm>
                <a:off x="4247750" y="5112364"/>
                <a:ext cx="365760" cy="365760"/>
              </a:xfrm>
              <a:prstGeom prst="ellipse">
                <a:avLst/>
              </a:prstGeom>
              <a:ln>
                <a:tailEnd w="lg" len="lg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2" name="Oval 181">
                <a:extLst>
                  <a:ext uri="{FF2B5EF4-FFF2-40B4-BE49-F238E27FC236}">
                    <a16:creationId xmlns:a16="http://schemas.microsoft.com/office/drawing/2014/main" id="{713F7036-B6D8-4790-B58B-4D185096D9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7750" y="5112364"/>
                <a:ext cx="365760" cy="365760"/>
              </a:xfrm>
              <a:prstGeom prst="ellipse">
                <a:avLst/>
              </a:prstGeom>
              <a:blipFill>
                <a:blip r:embed="rId28"/>
                <a:stretch>
                  <a:fillRect/>
                </a:stretch>
              </a:blipFill>
              <a:ln>
                <a:tailEnd w="lg" len="lg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3" name="Oval 182">
                <a:extLst>
                  <a:ext uri="{FF2B5EF4-FFF2-40B4-BE49-F238E27FC236}">
                    <a16:creationId xmlns:a16="http://schemas.microsoft.com/office/drawing/2014/main" id="{45DBD505-D68E-4B8A-8DC9-670052FAC3F8}"/>
                  </a:ext>
                </a:extLst>
              </p:cNvPr>
              <p:cNvSpPr/>
              <p:nvPr/>
            </p:nvSpPr>
            <p:spPr>
              <a:xfrm>
                <a:off x="4925706" y="5112364"/>
                <a:ext cx="365760" cy="365760"/>
              </a:xfrm>
              <a:prstGeom prst="ellipse">
                <a:avLst/>
              </a:prstGeom>
              <a:ln>
                <a:tailEnd w="lg" len="lg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3" name="Oval 182">
                <a:extLst>
                  <a:ext uri="{FF2B5EF4-FFF2-40B4-BE49-F238E27FC236}">
                    <a16:creationId xmlns:a16="http://schemas.microsoft.com/office/drawing/2014/main" id="{45DBD505-D68E-4B8A-8DC9-670052FAC3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5706" y="5112364"/>
                <a:ext cx="365760" cy="365760"/>
              </a:xfrm>
              <a:prstGeom prst="ellipse">
                <a:avLst/>
              </a:prstGeom>
              <a:blipFill>
                <a:blip r:embed="rId29"/>
                <a:stretch>
                  <a:fillRect/>
                </a:stretch>
              </a:blipFill>
              <a:ln>
                <a:tailEnd w="lg" len="lg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8" name="Oval 187">
                <a:extLst>
                  <a:ext uri="{FF2B5EF4-FFF2-40B4-BE49-F238E27FC236}">
                    <a16:creationId xmlns:a16="http://schemas.microsoft.com/office/drawing/2014/main" id="{66F5477E-52A7-40C4-8E3F-B6E4F9AFE513}"/>
                  </a:ext>
                </a:extLst>
              </p:cNvPr>
              <p:cNvSpPr/>
              <p:nvPr/>
            </p:nvSpPr>
            <p:spPr>
              <a:xfrm>
                <a:off x="5998459" y="5089200"/>
                <a:ext cx="365760" cy="365760"/>
              </a:xfrm>
              <a:prstGeom prst="ellipse">
                <a:avLst/>
              </a:prstGeom>
              <a:ln>
                <a:tailEnd w="lg" len="lg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8" name="Oval 187">
                <a:extLst>
                  <a:ext uri="{FF2B5EF4-FFF2-40B4-BE49-F238E27FC236}">
                    <a16:creationId xmlns:a16="http://schemas.microsoft.com/office/drawing/2014/main" id="{66F5477E-52A7-40C4-8E3F-B6E4F9AFE5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8459" y="5089200"/>
                <a:ext cx="365760" cy="365760"/>
              </a:xfrm>
              <a:prstGeom prst="ellipse">
                <a:avLst/>
              </a:prstGeom>
              <a:blipFill>
                <a:blip r:embed="rId30"/>
                <a:stretch>
                  <a:fillRect/>
                </a:stretch>
              </a:blipFill>
              <a:ln>
                <a:tailEnd w="lg" len="lg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9" name="Oval 188">
                <a:extLst>
                  <a:ext uri="{FF2B5EF4-FFF2-40B4-BE49-F238E27FC236}">
                    <a16:creationId xmlns:a16="http://schemas.microsoft.com/office/drawing/2014/main" id="{1415DFBF-B9FF-4B37-BAEF-5AFB8A520A0B}"/>
                  </a:ext>
                </a:extLst>
              </p:cNvPr>
              <p:cNvSpPr/>
              <p:nvPr/>
            </p:nvSpPr>
            <p:spPr>
              <a:xfrm>
                <a:off x="5472416" y="5112256"/>
                <a:ext cx="365760" cy="365760"/>
              </a:xfrm>
              <a:prstGeom prst="ellipse">
                <a:avLst/>
              </a:prstGeom>
              <a:ln>
                <a:tailEnd w="lg" len="lg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9" name="Oval 188">
                <a:extLst>
                  <a:ext uri="{FF2B5EF4-FFF2-40B4-BE49-F238E27FC236}">
                    <a16:creationId xmlns:a16="http://schemas.microsoft.com/office/drawing/2014/main" id="{1415DFBF-B9FF-4B37-BAEF-5AFB8A520A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2416" y="5112256"/>
                <a:ext cx="365760" cy="365760"/>
              </a:xfrm>
              <a:prstGeom prst="ellipse">
                <a:avLst/>
              </a:prstGeom>
              <a:blipFill>
                <a:blip r:embed="rId31"/>
                <a:stretch>
                  <a:fillRect l="-1613"/>
                </a:stretch>
              </a:blipFill>
              <a:ln>
                <a:tailEnd w="lg" len="lg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0" name="Straight Arrow Connector 189">
            <a:extLst>
              <a:ext uri="{FF2B5EF4-FFF2-40B4-BE49-F238E27FC236}">
                <a16:creationId xmlns:a16="http://schemas.microsoft.com/office/drawing/2014/main" id="{C8BC8979-3977-4FAA-8A65-9180B7EA20B6}"/>
              </a:ext>
            </a:extLst>
          </p:cNvPr>
          <p:cNvCxnSpPr>
            <a:cxnSpLocks/>
            <a:stCxn id="138" idx="5"/>
            <a:endCxn id="188" idx="0"/>
          </p:cNvCxnSpPr>
          <p:nvPr/>
        </p:nvCxnSpPr>
        <p:spPr>
          <a:xfrm>
            <a:off x="5967492" y="4671136"/>
            <a:ext cx="213847" cy="4180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Arrow Connector 193">
            <a:extLst>
              <a:ext uri="{FF2B5EF4-FFF2-40B4-BE49-F238E27FC236}">
                <a16:creationId xmlns:a16="http://schemas.microsoft.com/office/drawing/2014/main" id="{92C6CECC-0469-4377-B5B0-E8B23FB21E60}"/>
              </a:ext>
            </a:extLst>
          </p:cNvPr>
          <p:cNvCxnSpPr>
            <a:cxnSpLocks/>
            <a:stCxn id="138" idx="3"/>
            <a:endCxn id="189" idx="0"/>
          </p:cNvCxnSpPr>
          <p:nvPr/>
        </p:nvCxnSpPr>
        <p:spPr>
          <a:xfrm flipH="1">
            <a:off x="5655296" y="4671136"/>
            <a:ext cx="53564" cy="4411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7" name="Oval 196">
                <a:extLst>
                  <a:ext uri="{FF2B5EF4-FFF2-40B4-BE49-F238E27FC236}">
                    <a16:creationId xmlns:a16="http://schemas.microsoft.com/office/drawing/2014/main" id="{0EE1E2D4-CD4C-4D4D-B6AE-BA922F3B913A}"/>
                  </a:ext>
                </a:extLst>
              </p:cNvPr>
              <p:cNvSpPr/>
              <p:nvPr/>
            </p:nvSpPr>
            <p:spPr>
              <a:xfrm>
                <a:off x="6850218" y="5091356"/>
                <a:ext cx="369387" cy="365760"/>
              </a:xfrm>
              <a:prstGeom prst="ellipse">
                <a:avLst/>
              </a:prstGeom>
              <a:ln>
                <a:tailEnd w="lg" len="lg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7" name="Oval 196">
                <a:extLst>
                  <a:ext uri="{FF2B5EF4-FFF2-40B4-BE49-F238E27FC236}">
                    <a16:creationId xmlns:a16="http://schemas.microsoft.com/office/drawing/2014/main" id="{0EE1E2D4-CD4C-4D4D-B6AE-BA922F3B91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0218" y="5091356"/>
                <a:ext cx="369387" cy="365760"/>
              </a:xfrm>
              <a:prstGeom prst="ellipse">
                <a:avLst/>
              </a:prstGeom>
              <a:blipFill>
                <a:blip r:embed="rId32"/>
                <a:stretch>
                  <a:fillRect/>
                </a:stretch>
              </a:blipFill>
              <a:ln>
                <a:tailEnd w="lg" len="lg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8" name="Oval 197">
                <a:extLst>
                  <a:ext uri="{FF2B5EF4-FFF2-40B4-BE49-F238E27FC236}">
                    <a16:creationId xmlns:a16="http://schemas.microsoft.com/office/drawing/2014/main" id="{EAD0CB8E-3CF9-4502-BD84-776D5C308E85}"/>
                  </a:ext>
                </a:extLst>
              </p:cNvPr>
              <p:cNvSpPr/>
              <p:nvPr/>
            </p:nvSpPr>
            <p:spPr>
              <a:xfrm>
                <a:off x="6416704" y="5069848"/>
                <a:ext cx="369387" cy="365760"/>
              </a:xfrm>
              <a:prstGeom prst="ellipse">
                <a:avLst/>
              </a:prstGeom>
              <a:ln>
                <a:tailEnd w="lg" len="lg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8" name="Oval 197">
                <a:extLst>
                  <a:ext uri="{FF2B5EF4-FFF2-40B4-BE49-F238E27FC236}">
                    <a16:creationId xmlns:a16="http://schemas.microsoft.com/office/drawing/2014/main" id="{EAD0CB8E-3CF9-4502-BD84-776D5C308E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6704" y="5069848"/>
                <a:ext cx="369387" cy="365760"/>
              </a:xfrm>
              <a:prstGeom prst="ellipse">
                <a:avLst/>
              </a:prstGeom>
              <a:blipFill>
                <a:blip r:embed="rId33"/>
                <a:stretch>
                  <a:fillRect/>
                </a:stretch>
              </a:blipFill>
              <a:ln>
                <a:tailEnd w="lg" len="lg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9" name="Straight Arrow Connector 198">
            <a:extLst>
              <a:ext uri="{FF2B5EF4-FFF2-40B4-BE49-F238E27FC236}">
                <a16:creationId xmlns:a16="http://schemas.microsoft.com/office/drawing/2014/main" id="{A36B0A39-0A88-4453-9582-23927ACDDF69}"/>
              </a:ext>
            </a:extLst>
          </p:cNvPr>
          <p:cNvCxnSpPr>
            <a:cxnSpLocks/>
            <a:stCxn id="149" idx="5"/>
            <a:endCxn id="197" idx="0"/>
          </p:cNvCxnSpPr>
          <p:nvPr/>
        </p:nvCxnSpPr>
        <p:spPr>
          <a:xfrm>
            <a:off x="6844928" y="4674349"/>
            <a:ext cx="189984" cy="4170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Arrow Connector 199">
            <a:extLst>
              <a:ext uri="{FF2B5EF4-FFF2-40B4-BE49-F238E27FC236}">
                <a16:creationId xmlns:a16="http://schemas.microsoft.com/office/drawing/2014/main" id="{AA2CBDD2-8C9B-40AE-B99B-1E471D4BB0D1}"/>
              </a:ext>
            </a:extLst>
          </p:cNvPr>
          <p:cNvCxnSpPr>
            <a:cxnSpLocks/>
            <a:stCxn id="149" idx="3"/>
            <a:endCxn id="198" idx="0"/>
          </p:cNvCxnSpPr>
          <p:nvPr/>
        </p:nvCxnSpPr>
        <p:spPr>
          <a:xfrm>
            <a:off x="6586296" y="4674349"/>
            <a:ext cx="15102" cy="3954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7" name="Oval 206">
                <a:extLst>
                  <a:ext uri="{FF2B5EF4-FFF2-40B4-BE49-F238E27FC236}">
                    <a16:creationId xmlns:a16="http://schemas.microsoft.com/office/drawing/2014/main" id="{240940DF-8354-48BC-B354-F74B5DA877A1}"/>
                  </a:ext>
                </a:extLst>
              </p:cNvPr>
              <p:cNvSpPr/>
              <p:nvPr/>
            </p:nvSpPr>
            <p:spPr>
              <a:xfrm>
                <a:off x="7251036" y="5083351"/>
                <a:ext cx="365760" cy="365760"/>
              </a:xfrm>
              <a:prstGeom prst="ellipse">
                <a:avLst/>
              </a:prstGeom>
              <a:ln>
                <a:tailEnd w="lg" len="lg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7" name="Oval 206">
                <a:extLst>
                  <a:ext uri="{FF2B5EF4-FFF2-40B4-BE49-F238E27FC236}">
                    <a16:creationId xmlns:a16="http://schemas.microsoft.com/office/drawing/2014/main" id="{240940DF-8354-48BC-B354-F74B5DA877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1036" y="5083351"/>
                <a:ext cx="365760" cy="365760"/>
              </a:xfrm>
              <a:prstGeom prst="ellipse">
                <a:avLst/>
              </a:prstGeom>
              <a:blipFill>
                <a:blip r:embed="rId34"/>
                <a:stretch>
                  <a:fillRect/>
                </a:stretch>
              </a:blipFill>
              <a:ln>
                <a:tailEnd w="lg" len="lg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8" name="Oval 207">
                <a:extLst>
                  <a:ext uri="{FF2B5EF4-FFF2-40B4-BE49-F238E27FC236}">
                    <a16:creationId xmlns:a16="http://schemas.microsoft.com/office/drawing/2014/main" id="{39621987-378B-4CDF-8A38-7CF30BCC5B44}"/>
                  </a:ext>
                </a:extLst>
              </p:cNvPr>
              <p:cNvSpPr/>
              <p:nvPr/>
            </p:nvSpPr>
            <p:spPr>
              <a:xfrm>
                <a:off x="7648227" y="5076877"/>
                <a:ext cx="365760" cy="365760"/>
              </a:xfrm>
              <a:prstGeom prst="ellipse">
                <a:avLst/>
              </a:prstGeom>
              <a:ln>
                <a:tailEnd w="lg" len="lg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8" name="Oval 207">
                <a:extLst>
                  <a:ext uri="{FF2B5EF4-FFF2-40B4-BE49-F238E27FC236}">
                    <a16:creationId xmlns:a16="http://schemas.microsoft.com/office/drawing/2014/main" id="{39621987-378B-4CDF-8A38-7CF30BCC5B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8227" y="5076877"/>
                <a:ext cx="365760" cy="365760"/>
              </a:xfrm>
              <a:prstGeom prst="ellipse">
                <a:avLst/>
              </a:prstGeom>
              <a:blipFill>
                <a:blip r:embed="rId35"/>
                <a:stretch>
                  <a:fillRect l="-1613"/>
                </a:stretch>
              </a:blipFill>
              <a:ln>
                <a:tailEnd w="lg" len="lg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9" name="Oval 208">
                <a:extLst>
                  <a:ext uri="{FF2B5EF4-FFF2-40B4-BE49-F238E27FC236}">
                    <a16:creationId xmlns:a16="http://schemas.microsoft.com/office/drawing/2014/main" id="{E9A8093B-8726-4D78-86FE-5EDDA3B1571E}"/>
                  </a:ext>
                </a:extLst>
              </p:cNvPr>
              <p:cNvSpPr/>
              <p:nvPr/>
            </p:nvSpPr>
            <p:spPr>
              <a:xfrm>
                <a:off x="8069150" y="5067785"/>
                <a:ext cx="365760" cy="365760"/>
              </a:xfrm>
              <a:prstGeom prst="ellipse">
                <a:avLst/>
              </a:prstGeom>
              <a:ln>
                <a:tailEnd w="lg" len="lg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9" name="Oval 208">
                <a:extLst>
                  <a:ext uri="{FF2B5EF4-FFF2-40B4-BE49-F238E27FC236}">
                    <a16:creationId xmlns:a16="http://schemas.microsoft.com/office/drawing/2014/main" id="{E9A8093B-8726-4D78-86FE-5EDDA3B157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9150" y="5067785"/>
                <a:ext cx="365760" cy="365760"/>
              </a:xfrm>
              <a:prstGeom prst="ellipse">
                <a:avLst/>
              </a:prstGeom>
              <a:blipFill>
                <a:blip r:embed="rId36"/>
                <a:stretch>
                  <a:fillRect l="-1613"/>
                </a:stretch>
              </a:blipFill>
              <a:ln>
                <a:tailEnd w="lg" len="lg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0" name="Straight Arrow Connector 209">
            <a:extLst>
              <a:ext uri="{FF2B5EF4-FFF2-40B4-BE49-F238E27FC236}">
                <a16:creationId xmlns:a16="http://schemas.microsoft.com/office/drawing/2014/main" id="{3CF99552-8340-43AC-BB88-1406741B3AF5}"/>
              </a:ext>
            </a:extLst>
          </p:cNvPr>
          <p:cNvCxnSpPr>
            <a:cxnSpLocks/>
            <a:stCxn id="148" idx="3"/>
            <a:endCxn id="207" idx="0"/>
          </p:cNvCxnSpPr>
          <p:nvPr/>
        </p:nvCxnSpPr>
        <p:spPr>
          <a:xfrm flipH="1">
            <a:off x="7433916" y="4674349"/>
            <a:ext cx="24509" cy="4090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Arrow Connector 212">
            <a:extLst>
              <a:ext uri="{FF2B5EF4-FFF2-40B4-BE49-F238E27FC236}">
                <a16:creationId xmlns:a16="http://schemas.microsoft.com/office/drawing/2014/main" id="{EFE6BBFC-813D-4D98-A141-1363E6F95F00}"/>
              </a:ext>
            </a:extLst>
          </p:cNvPr>
          <p:cNvCxnSpPr>
            <a:cxnSpLocks/>
            <a:stCxn id="148" idx="4"/>
            <a:endCxn id="208" idx="1"/>
          </p:cNvCxnSpPr>
          <p:nvPr/>
        </p:nvCxnSpPr>
        <p:spPr>
          <a:xfrm>
            <a:off x="7587741" y="4727913"/>
            <a:ext cx="114050" cy="4025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Arrow Connector 215">
            <a:extLst>
              <a:ext uri="{FF2B5EF4-FFF2-40B4-BE49-F238E27FC236}">
                <a16:creationId xmlns:a16="http://schemas.microsoft.com/office/drawing/2014/main" id="{463EBABA-3E50-466F-BC24-AD4266549D54}"/>
              </a:ext>
            </a:extLst>
          </p:cNvPr>
          <p:cNvCxnSpPr>
            <a:cxnSpLocks/>
            <a:stCxn id="148" idx="5"/>
            <a:endCxn id="209" idx="1"/>
          </p:cNvCxnSpPr>
          <p:nvPr/>
        </p:nvCxnSpPr>
        <p:spPr>
          <a:xfrm>
            <a:off x="7717057" y="4674349"/>
            <a:ext cx="405657" cy="447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5" name="Group 234">
            <a:extLst>
              <a:ext uri="{FF2B5EF4-FFF2-40B4-BE49-F238E27FC236}">
                <a16:creationId xmlns:a16="http://schemas.microsoft.com/office/drawing/2014/main" id="{0E9656ED-CC3E-4592-B47C-E915D1628617}"/>
              </a:ext>
            </a:extLst>
          </p:cNvPr>
          <p:cNvGrpSpPr/>
          <p:nvPr/>
        </p:nvGrpSpPr>
        <p:grpSpPr>
          <a:xfrm>
            <a:off x="9526207" y="4975985"/>
            <a:ext cx="1283559" cy="434598"/>
            <a:chOff x="8554230" y="5667058"/>
            <a:chExt cx="1283559" cy="434598"/>
          </a:xfrm>
        </p:grpSpPr>
        <p:sp>
          <p:nvSpPr>
            <p:cNvPr id="221" name="Oval 220">
              <a:extLst>
                <a:ext uri="{FF2B5EF4-FFF2-40B4-BE49-F238E27FC236}">
                  <a16:creationId xmlns:a16="http://schemas.microsoft.com/office/drawing/2014/main" id="{5A83432A-6E1B-4168-9D3A-C91DFC39322E}"/>
                </a:ext>
              </a:extLst>
            </p:cNvPr>
            <p:cNvSpPr/>
            <p:nvPr/>
          </p:nvSpPr>
          <p:spPr>
            <a:xfrm>
              <a:off x="9387402" y="5667059"/>
              <a:ext cx="145587" cy="129797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2061956B-59CF-4D4E-8CD7-BB00955ED93E}"/>
                </a:ext>
              </a:extLst>
            </p:cNvPr>
            <p:cNvSpPr/>
            <p:nvPr/>
          </p:nvSpPr>
          <p:spPr>
            <a:xfrm>
              <a:off x="9539802" y="5819459"/>
              <a:ext cx="145587" cy="129797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223" name="Oval 222">
              <a:extLst>
                <a:ext uri="{FF2B5EF4-FFF2-40B4-BE49-F238E27FC236}">
                  <a16:creationId xmlns:a16="http://schemas.microsoft.com/office/drawing/2014/main" id="{0A5CAA6A-D16E-4636-A821-2E4A59323D49}"/>
                </a:ext>
              </a:extLst>
            </p:cNvPr>
            <p:cNvSpPr/>
            <p:nvPr/>
          </p:nvSpPr>
          <p:spPr>
            <a:xfrm>
              <a:off x="9692202" y="5971859"/>
              <a:ext cx="145587" cy="129797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27" name="Group 226">
              <a:extLst>
                <a:ext uri="{FF2B5EF4-FFF2-40B4-BE49-F238E27FC236}">
                  <a16:creationId xmlns:a16="http://schemas.microsoft.com/office/drawing/2014/main" id="{CC0EC197-B426-41F6-9596-6E4DD070A06D}"/>
                </a:ext>
              </a:extLst>
            </p:cNvPr>
            <p:cNvGrpSpPr/>
            <p:nvPr/>
          </p:nvGrpSpPr>
          <p:grpSpPr>
            <a:xfrm flipH="1">
              <a:off x="8554230" y="5667058"/>
              <a:ext cx="450387" cy="434597"/>
              <a:chOff x="8593020" y="5921753"/>
              <a:chExt cx="450387" cy="434597"/>
            </a:xfrm>
          </p:grpSpPr>
          <p:sp>
            <p:nvSpPr>
              <p:cNvPr id="224" name="Oval 223">
                <a:extLst>
                  <a:ext uri="{FF2B5EF4-FFF2-40B4-BE49-F238E27FC236}">
                    <a16:creationId xmlns:a16="http://schemas.microsoft.com/office/drawing/2014/main" id="{E333D06F-2975-4A79-A87D-E1CC3D9B7F94}"/>
                  </a:ext>
                </a:extLst>
              </p:cNvPr>
              <p:cNvSpPr/>
              <p:nvPr/>
            </p:nvSpPr>
            <p:spPr>
              <a:xfrm flipH="1">
                <a:off x="8593020" y="5921753"/>
                <a:ext cx="145587" cy="129797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5" name="Oval 224">
                <a:extLst>
                  <a:ext uri="{FF2B5EF4-FFF2-40B4-BE49-F238E27FC236}">
                    <a16:creationId xmlns:a16="http://schemas.microsoft.com/office/drawing/2014/main" id="{C85F14C1-954A-4232-A8E9-DC0F55691F7F}"/>
                  </a:ext>
                </a:extLst>
              </p:cNvPr>
              <p:cNvSpPr/>
              <p:nvPr/>
            </p:nvSpPr>
            <p:spPr>
              <a:xfrm flipH="1">
                <a:off x="8745420" y="6074153"/>
                <a:ext cx="145587" cy="129797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dirty="0"/>
              </a:p>
            </p:txBody>
          </p:sp>
          <p:sp>
            <p:nvSpPr>
              <p:cNvPr id="226" name="Oval 225">
                <a:extLst>
                  <a:ext uri="{FF2B5EF4-FFF2-40B4-BE49-F238E27FC236}">
                    <a16:creationId xmlns:a16="http://schemas.microsoft.com/office/drawing/2014/main" id="{D640429D-9C7E-4819-9506-57F6CCCFD350}"/>
                  </a:ext>
                </a:extLst>
              </p:cNvPr>
              <p:cNvSpPr/>
              <p:nvPr/>
            </p:nvSpPr>
            <p:spPr>
              <a:xfrm flipH="1">
                <a:off x="8897820" y="6226553"/>
                <a:ext cx="145587" cy="129797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36" name="Group 235">
            <a:extLst>
              <a:ext uri="{FF2B5EF4-FFF2-40B4-BE49-F238E27FC236}">
                <a16:creationId xmlns:a16="http://schemas.microsoft.com/office/drawing/2014/main" id="{16E6040D-60FD-454F-9360-0591BE28CB2E}"/>
              </a:ext>
            </a:extLst>
          </p:cNvPr>
          <p:cNvGrpSpPr/>
          <p:nvPr/>
        </p:nvGrpSpPr>
        <p:grpSpPr>
          <a:xfrm>
            <a:off x="4371411" y="5652072"/>
            <a:ext cx="1283559" cy="434598"/>
            <a:chOff x="5850471" y="5514369"/>
            <a:chExt cx="1283559" cy="434598"/>
          </a:xfrm>
        </p:grpSpPr>
        <p:sp>
          <p:nvSpPr>
            <p:cNvPr id="228" name="Oval 227">
              <a:extLst>
                <a:ext uri="{FF2B5EF4-FFF2-40B4-BE49-F238E27FC236}">
                  <a16:creationId xmlns:a16="http://schemas.microsoft.com/office/drawing/2014/main" id="{F929C02B-98ED-4834-B0D3-ECF9E86CFF3F}"/>
                </a:ext>
              </a:extLst>
            </p:cNvPr>
            <p:cNvSpPr/>
            <p:nvPr/>
          </p:nvSpPr>
          <p:spPr>
            <a:xfrm>
              <a:off x="6683643" y="5514370"/>
              <a:ext cx="145587" cy="129797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Oval 228">
              <a:extLst>
                <a:ext uri="{FF2B5EF4-FFF2-40B4-BE49-F238E27FC236}">
                  <a16:creationId xmlns:a16="http://schemas.microsoft.com/office/drawing/2014/main" id="{25BA488B-62BB-4A09-A6CC-DA03F7D23E2E}"/>
                </a:ext>
              </a:extLst>
            </p:cNvPr>
            <p:cNvSpPr/>
            <p:nvPr/>
          </p:nvSpPr>
          <p:spPr>
            <a:xfrm>
              <a:off x="6836043" y="5666770"/>
              <a:ext cx="145587" cy="129797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230" name="Oval 229">
              <a:extLst>
                <a:ext uri="{FF2B5EF4-FFF2-40B4-BE49-F238E27FC236}">
                  <a16:creationId xmlns:a16="http://schemas.microsoft.com/office/drawing/2014/main" id="{A1CB4C71-37F4-4885-9344-17CF5E6EB7C4}"/>
                </a:ext>
              </a:extLst>
            </p:cNvPr>
            <p:cNvSpPr/>
            <p:nvPr/>
          </p:nvSpPr>
          <p:spPr>
            <a:xfrm>
              <a:off x="6988443" y="5819170"/>
              <a:ext cx="145587" cy="129797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31" name="Group 230">
              <a:extLst>
                <a:ext uri="{FF2B5EF4-FFF2-40B4-BE49-F238E27FC236}">
                  <a16:creationId xmlns:a16="http://schemas.microsoft.com/office/drawing/2014/main" id="{8DDF1935-4B00-491A-B05F-399F5C989B41}"/>
                </a:ext>
              </a:extLst>
            </p:cNvPr>
            <p:cNvGrpSpPr/>
            <p:nvPr/>
          </p:nvGrpSpPr>
          <p:grpSpPr>
            <a:xfrm flipH="1">
              <a:off x="5850471" y="5514369"/>
              <a:ext cx="450387" cy="434597"/>
              <a:chOff x="8593020" y="5921753"/>
              <a:chExt cx="450387" cy="434597"/>
            </a:xfrm>
          </p:grpSpPr>
          <p:sp>
            <p:nvSpPr>
              <p:cNvPr id="232" name="Oval 231">
                <a:extLst>
                  <a:ext uri="{FF2B5EF4-FFF2-40B4-BE49-F238E27FC236}">
                    <a16:creationId xmlns:a16="http://schemas.microsoft.com/office/drawing/2014/main" id="{A26BB0D5-0CAA-49BB-B9D5-AEC0B3B62879}"/>
                  </a:ext>
                </a:extLst>
              </p:cNvPr>
              <p:cNvSpPr/>
              <p:nvPr/>
            </p:nvSpPr>
            <p:spPr>
              <a:xfrm flipH="1">
                <a:off x="8593020" y="5921753"/>
                <a:ext cx="145587" cy="129797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3" name="Oval 232">
                <a:extLst>
                  <a:ext uri="{FF2B5EF4-FFF2-40B4-BE49-F238E27FC236}">
                    <a16:creationId xmlns:a16="http://schemas.microsoft.com/office/drawing/2014/main" id="{4BC3D56E-EDD3-443B-8222-9BB431386BBE}"/>
                  </a:ext>
                </a:extLst>
              </p:cNvPr>
              <p:cNvSpPr/>
              <p:nvPr/>
            </p:nvSpPr>
            <p:spPr>
              <a:xfrm flipH="1">
                <a:off x="8745420" y="6074153"/>
                <a:ext cx="145587" cy="129797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dirty="0"/>
              </a:p>
            </p:txBody>
          </p:sp>
          <p:sp>
            <p:nvSpPr>
              <p:cNvPr id="234" name="Oval 233">
                <a:extLst>
                  <a:ext uri="{FF2B5EF4-FFF2-40B4-BE49-F238E27FC236}">
                    <a16:creationId xmlns:a16="http://schemas.microsoft.com/office/drawing/2014/main" id="{4BD935A1-020A-4C49-B0F0-EA9785E30B61}"/>
                  </a:ext>
                </a:extLst>
              </p:cNvPr>
              <p:cNvSpPr/>
              <p:nvPr/>
            </p:nvSpPr>
            <p:spPr>
              <a:xfrm flipH="1">
                <a:off x="8897820" y="6226553"/>
                <a:ext cx="145587" cy="129797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37" name="Group 236">
            <a:extLst>
              <a:ext uri="{FF2B5EF4-FFF2-40B4-BE49-F238E27FC236}">
                <a16:creationId xmlns:a16="http://schemas.microsoft.com/office/drawing/2014/main" id="{E50FF2C3-1DCC-49C8-88DF-E95F675ED08F}"/>
              </a:ext>
            </a:extLst>
          </p:cNvPr>
          <p:cNvGrpSpPr/>
          <p:nvPr/>
        </p:nvGrpSpPr>
        <p:grpSpPr>
          <a:xfrm>
            <a:off x="6804390" y="5701036"/>
            <a:ext cx="1283559" cy="434598"/>
            <a:chOff x="5850471" y="5514369"/>
            <a:chExt cx="1283559" cy="434598"/>
          </a:xfrm>
        </p:grpSpPr>
        <p:sp>
          <p:nvSpPr>
            <p:cNvPr id="238" name="Oval 237">
              <a:extLst>
                <a:ext uri="{FF2B5EF4-FFF2-40B4-BE49-F238E27FC236}">
                  <a16:creationId xmlns:a16="http://schemas.microsoft.com/office/drawing/2014/main" id="{AB00DFA3-0F3E-4D4C-A61C-CA4DAAA855A9}"/>
                </a:ext>
              </a:extLst>
            </p:cNvPr>
            <p:cNvSpPr/>
            <p:nvPr/>
          </p:nvSpPr>
          <p:spPr>
            <a:xfrm>
              <a:off x="6683643" y="5514370"/>
              <a:ext cx="145587" cy="129797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9" name="Oval 238">
              <a:extLst>
                <a:ext uri="{FF2B5EF4-FFF2-40B4-BE49-F238E27FC236}">
                  <a16:creationId xmlns:a16="http://schemas.microsoft.com/office/drawing/2014/main" id="{3C2AE33C-EEE0-4FC1-B0DB-A8799E0C49C8}"/>
                </a:ext>
              </a:extLst>
            </p:cNvPr>
            <p:cNvSpPr/>
            <p:nvPr/>
          </p:nvSpPr>
          <p:spPr>
            <a:xfrm>
              <a:off x="6836043" y="5666770"/>
              <a:ext cx="145587" cy="129797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240" name="Oval 239">
              <a:extLst>
                <a:ext uri="{FF2B5EF4-FFF2-40B4-BE49-F238E27FC236}">
                  <a16:creationId xmlns:a16="http://schemas.microsoft.com/office/drawing/2014/main" id="{C8DBBE76-C4E8-4AC0-9B23-DDBA8127DF57}"/>
                </a:ext>
              </a:extLst>
            </p:cNvPr>
            <p:cNvSpPr/>
            <p:nvPr/>
          </p:nvSpPr>
          <p:spPr>
            <a:xfrm>
              <a:off x="6988443" y="5819170"/>
              <a:ext cx="145587" cy="129797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41" name="Group 240">
              <a:extLst>
                <a:ext uri="{FF2B5EF4-FFF2-40B4-BE49-F238E27FC236}">
                  <a16:creationId xmlns:a16="http://schemas.microsoft.com/office/drawing/2014/main" id="{97C82AF0-77A9-4E84-A58E-FE772EACD326}"/>
                </a:ext>
              </a:extLst>
            </p:cNvPr>
            <p:cNvGrpSpPr/>
            <p:nvPr/>
          </p:nvGrpSpPr>
          <p:grpSpPr>
            <a:xfrm flipH="1">
              <a:off x="5850471" y="5514369"/>
              <a:ext cx="450387" cy="434597"/>
              <a:chOff x="8593020" y="5921753"/>
              <a:chExt cx="450387" cy="434597"/>
            </a:xfrm>
          </p:grpSpPr>
          <p:sp>
            <p:nvSpPr>
              <p:cNvPr id="242" name="Oval 241">
                <a:extLst>
                  <a:ext uri="{FF2B5EF4-FFF2-40B4-BE49-F238E27FC236}">
                    <a16:creationId xmlns:a16="http://schemas.microsoft.com/office/drawing/2014/main" id="{B78B9E62-E87D-4878-ACBA-6982D6D5E7DA}"/>
                  </a:ext>
                </a:extLst>
              </p:cNvPr>
              <p:cNvSpPr/>
              <p:nvPr/>
            </p:nvSpPr>
            <p:spPr>
              <a:xfrm flipH="1">
                <a:off x="8593020" y="5921753"/>
                <a:ext cx="145587" cy="129797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3" name="Oval 242">
                <a:extLst>
                  <a:ext uri="{FF2B5EF4-FFF2-40B4-BE49-F238E27FC236}">
                    <a16:creationId xmlns:a16="http://schemas.microsoft.com/office/drawing/2014/main" id="{5D9C5987-68B4-43B1-9917-B482F3C8E39B}"/>
                  </a:ext>
                </a:extLst>
              </p:cNvPr>
              <p:cNvSpPr/>
              <p:nvPr/>
            </p:nvSpPr>
            <p:spPr>
              <a:xfrm flipH="1">
                <a:off x="8745420" y="6074153"/>
                <a:ext cx="145587" cy="129797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dirty="0"/>
              </a:p>
            </p:txBody>
          </p:sp>
          <p:sp>
            <p:nvSpPr>
              <p:cNvPr id="244" name="Oval 243">
                <a:extLst>
                  <a:ext uri="{FF2B5EF4-FFF2-40B4-BE49-F238E27FC236}">
                    <a16:creationId xmlns:a16="http://schemas.microsoft.com/office/drawing/2014/main" id="{6D67EB5B-ED05-41E5-83E5-43B6C0B26A09}"/>
                  </a:ext>
                </a:extLst>
              </p:cNvPr>
              <p:cNvSpPr/>
              <p:nvPr/>
            </p:nvSpPr>
            <p:spPr>
              <a:xfrm flipH="1">
                <a:off x="8897820" y="6226553"/>
                <a:ext cx="145587" cy="129797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5" name="TextBox 244">
                <a:extLst>
                  <a:ext uri="{FF2B5EF4-FFF2-40B4-BE49-F238E27FC236}">
                    <a16:creationId xmlns:a16="http://schemas.microsoft.com/office/drawing/2014/main" id="{195DBFD7-3F68-48E0-80EA-ED7E43F90760}"/>
                  </a:ext>
                </a:extLst>
              </p:cNvPr>
              <p:cNvSpPr txBox="1"/>
              <p:nvPr/>
            </p:nvSpPr>
            <p:spPr>
              <a:xfrm>
                <a:off x="8381925" y="1743165"/>
                <a:ext cx="5881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5" name="TextBox 244">
                <a:extLst>
                  <a:ext uri="{FF2B5EF4-FFF2-40B4-BE49-F238E27FC236}">
                    <a16:creationId xmlns:a16="http://schemas.microsoft.com/office/drawing/2014/main" id="{195DBFD7-3F68-48E0-80EA-ED7E43F907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25" y="1743165"/>
                <a:ext cx="588110" cy="369332"/>
              </a:xfrm>
              <a:prstGeom prst="rect">
                <a:avLst/>
              </a:prstGeom>
              <a:blipFill>
                <a:blip r:embed="rId3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6" name="TextBox 245">
                <a:extLst>
                  <a:ext uri="{FF2B5EF4-FFF2-40B4-BE49-F238E27FC236}">
                    <a16:creationId xmlns:a16="http://schemas.microsoft.com/office/drawing/2014/main" id="{C4EF7FED-5D57-44FB-B368-0677451E7F62}"/>
                  </a:ext>
                </a:extLst>
              </p:cNvPr>
              <p:cNvSpPr txBox="1"/>
              <p:nvPr/>
            </p:nvSpPr>
            <p:spPr>
              <a:xfrm>
                <a:off x="4945399" y="3309691"/>
                <a:ext cx="5881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6" name="TextBox 245">
                <a:extLst>
                  <a:ext uri="{FF2B5EF4-FFF2-40B4-BE49-F238E27FC236}">
                    <a16:creationId xmlns:a16="http://schemas.microsoft.com/office/drawing/2014/main" id="{C4EF7FED-5D57-44FB-B368-0677451E7F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5399" y="3309691"/>
                <a:ext cx="588110" cy="369332"/>
              </a:xfrm>
              <a:prstGeom prst="rect">
                <a:avLst/>
              </a:prstGeom>
              <a:blipFill>
                <a:blip r:embed="rId3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7" name="TextBox 246">
                <a:extLst>
                  <a:ext uri="{FF2B5EF4-FFF2-40B4-BE49-F238E27FC236}">
                    <a16:creationId xmlns:a16="http://schemas.microsoft.com/office/drawing/2014/main" id="{3C622857-5E0C-4CD6-BDCB-82DE841DE6BF}"/>
                  </a:ext>
                </a:extLst>
              </p:cNvPr>
              <p:cNvSpPr txBox="1"/>
              <p:nvPr/>
            </p:nvSpPr>
            <p:spPr>
              <a:xfrm>
                <a:off x="4104952" y="4749971"/>
                <a:ext cx="5881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7" name="TextBox 246">
                <a:extLst>
                  <a:ext uri="{FF2B5EF4-FFF2-40B4-BE49-F238E27FC236}">
                    <a16:creationId xmlns:a16="http://schemas.microsoft.com/office/drawing/2014/main" id="{3C622857-5E0C-4CD6-BDCB-82DE841DE6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4952" y="4749971"/>
                <a:ext cx="588110" cy="369332"/>
              </a:xfrm>
              <a:prstGeom prst="rect">
                <a:avLst/>
              </a:prstGeom>
              <a:blipFill>
                <a:blip r:embed="rId3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8" name="TextBox 247">
                <a:extLst>
                  <a:ext uri="{FF2B5EF4-FFF2-40B4-BE49-F238E27FC236}">
                    <a16:creationId xmlns:a16="http://schemas.microsoft.com/office/drawing/2014/main" id="{1EB247A8-D84C-4DDB-853C-494665D5B612}"/>
                  </a:ext>
                </a:extLst>
              </p:cNvPr>
              <p:cNvSpPr txBox="1"/>
              <p:nvPr/>
            </p:nvSpPr>
            <p:spPr>
              <a:xfrm>
                <a:off x="4211858" y="4036853"/>
                <a:ext cx="70788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,¬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8" name="TextBox 247">
                <a:extLst>
                  <a:ext uri="{FF2B5EF4-FFF2-40B4-BE49-F238E27FC236}">
                    <a16:creationId xmlns:a16="http://schemas.microsoft.com/office/drawing/2014/main" id="{1EB247A8-D84C-4DDB-853C-494665D5B6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1858" y="4036853"/>
                <a:ext cx="707885" cy="369332"/>
              </a:xfrm>
              <a:prstGeom prst="rect">
                <a:avLst/>
              </a:prstGeom>
              <a:blipFill>
                <a:blip r:embed="rId4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9" name="TextBox 248">
                <a:extLst>
                  <a:ext uri="{FF2B5EF4-FFF2-40B4-BE49-F238E27FC236}">
                    <a16:creationId xmlns:a16="http://schemas.microsoft.com/office/drawing/2014/main" id="{83250276-36A7-4FD7-B99E-B06532FA16B0}"/>
                  </a:ext>
                </a:extLst>
              </p:cNvPr>
              <p:cNvSpPr txBox="1"/>
              <p:nvPr/>
            </p:nvSpPr>
            <p:spPr>
              <a:xfrm>
                <a:off x="5605727" y="2560446"/>
                <a:ext cx="70788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,¬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9" name="TextBox 248">
                <a:extLst>
                  <a:ext uri="{FF2B5EF4-FFF2-40B4-BE49-F238E27FC236}">
                    <a16:creationId xmlns:a16="http://schemas.microsoft.com/office/drawing/2014/main" id="{83250276-36A7-4FD7-B99E-B06532FA16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5727" y="2560446"/>
                <a:ext cx="707885" cy="369332"/>
              </a:xfrm>
              <a:prstGeom prst="rect">
                <a:avLst/>
              </a:prstGeom>
              <a:blipFill>
                <a:blip r:embed="rId4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0" name="TextBox 249">
                <a:extLst>
                  <a:ext uri="{FF2B5EF4-FFF2-40B4-BE49-F238E27FC236}">
                    <a16:creationId xmlns:a16="http://schemas.microsoft.com/office/drawing/2014/main" id="{8803D621-1D6E-4241-B01C-0646C677B66D}"/>
                  </a:ext>
                </a:extLst>
              </p:cNvPr>
              <p:cNvSpPr txBox="1"/>
              <p:nvPr/>
            </p:nvSpPr>
            <p:spPr>
              <a:xfrm>
                <a:off x="9732012" y="4036853"/>
                <a:ext cx="70788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,¬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0" name="TextBox 249">
                <a:extLst>
                  <a:ext uri="{FF2B5EF4-FFF2-40B4-BE49-F238E27FC236}">
                    <a16:creationId xmlns:a16="http://schemas.microsoft.com/office/drawing/2014/main" id="{8803D621-1D6E-4241-B01C-0646C677B6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32012" y="4036853"/>
                <a:ext cx="707885" cy="369332"/>
              </a:xfrm>
              <a:prstGeom prst="rect">
                <a:avLst/>
              </a:prstGeom>
              <a:blipFill>
                <a:blip r:embed="rId4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1" name="TextBox 250">
                <a:extLst>
                  <a:ext uri="{FF2B5EF4-FFF2-40B4-BE49-F238E27FC236}">
                    <a16:creationId xmlns:a16="http://schemas.microsoft.com/office/drawing/2014/main" id="{F45A9A33-4E97-4CB3-8543-6B977960A70D}"/>
                  </a:ext>
                </a:extLst>
              </p:cNvPr>
              <p:cNvSpPr txBox="1"/>
              <p:nvPr/>
            </p:nvSpPr>
            <p:spPr>
              <a:xfrm>
                <a:off x="7002470" y="3037858"/>
                <a:ext cx="70788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,¬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1" name="TextBox 250">
                <a:extLst>
                  <a:ext uri="{FF2B5EF4-FFF2-40B4-BE49-F238E27FC236}">
                    <a16:creationId xmlns:a16="http://schemas.microsoft.com/office/drawing/2014/main" id="{F45A9A33-4E97-4CB3-8543-6B977960A7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2470" y="3037858"/>
                <a:ext cx="707885" cy="369332"/>
              </a:xfrm>
              <a:prstGeom prst="rect">
                <a:avLst/>
              </a:prstGeom>
              <a:blipFill>
                <a:blip r:embed="rId4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2" name="TextBox 251">
                <a:extLst>
                  <a:ext uri="{FF2B5EF4-FFF2-40B4-BE49-F238E27FC236}">
                    <a16:creationId xmlns:a16="http://schemas.microsoft.com/office/drawing/2014/main" id="{4707CF55-AFCC-4D7D-A045-E61B20AC1412}"/>
                  </a:ext>
                </a:extLst>
              </p:cNvPr>
              <p:cNvSpPr txBox="1"/>
              <p:nvPr/>
            </p:nvSpPr>
            <p:spPr>
              <a:xfrm>
                <a:off x="8244314" y="3031247"/>
                <a:ext cx="70788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,¬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2" name="TextBox 251">
                <a:extLst>
                  <a:ext uri="{FF2B5EF4-FFF2-40B4-BE49-F238E27FC236}">
                    <a16:creationId xmlns:a16="http://schemas.microsoft.com/office/drawing/2014/main" id="{4707CF55-AFCC-4D7D-A045-E61B20AC14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4314" y="3031247"/>
                <a:ext cx="707885" cy="369332"/>
              </a:xfrm>
              <a:prstGeom prst="rect">
                <a:avLst/>
              </a:prstGeom>
              <a:blipFill>
                <a:blip r:embed="rId4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3" name="TextBox 252">
                <a:extLst>
                  <a:ext uri="{FF2B5EF4-FFF2-40B4-BE49-F238E27FC236}">
                    <a16:creationId xmlns:a16="http://schemas.microsoft.com/office/drawing/2014/main" id="{08DA7B2A-7703-4854-9027-45B8036870E9}"/>
                  </a:ext>
                </a:extLst>
              </p:cNvPr>
              <p:cNvSpPr txBox="1"/>
              <p:nvPr/>
            </p:nvSpPr>
            <p:spPr>
              <a:xfrm>
                <a:off x="5902984" y="4149106"/>
                <a:ext cx="70788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,¬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3" name="TextBox 252">
                <a:extLst>
                  <a:ext uri="{FF2B5EF4-FFF2-40B4-BE49-F238E27FC236}">
                    <a16:creationId xmlns:a16="http://schemas.microsoft.com/office/drawing/2014/main" id="{08DA7B2A-7703-4854-9027-45B8036870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2984" y="4149106"/>
                <a:ext cx="707885" cy="369332"/>
              </a:xfrm>
              <a:prstGeom prst="rect">
                <a:avLst/>
              </a:prstGeom>
              <a:blipFill>
                <a:blip r:embed="rId4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4" name="TextBox 253">
                <a:extLst>
                  <a:ext uri="{FF2B5EF4-FFF2-40B4-BE49-F238E27FC236}">
                    <a16:creationId xmlns:a16="http://schemas.microsoft.com/office/drawing/2014/main" id="{0A00F551-74D2-4DEF-8834-E795B66E9822}"/>
                  </a:ext>
                </a:extLst>
              </p:cNvPr>
              <p:cNvSpPr txBox="1"/>
              <p:nvPr/>
            </p:nvSpPr>
            <p:spPr>
              <a:xfrm>
                <a:off x="10940145" y="3097640"/>
                <a:ext cx="70788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¬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4" name="TextBox 253">
                <a:extLst>
                  <a:ext uri="{FF2B5EF4-FFF2-40B4-BE49-F238E27FC236}">
                    <a16:creationId xmlns:a16="http://schemas.microsoft.com/office/drawing/2014/main" id="{0A00F551-74D2-4DEF-8834-E795B66E98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40145" y="3097640"/>
                <a:ext cx="707885" cy="369332"/>
              </a:xfrm>
              <a:prstGeom prst="rect">
                <a:avLst/>
              </a:prstGeom>
              <a:blipFill>
                <a:blip r:embed="rId46"/>
                <a:stretch>
                  <a:fillRect r="-43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5" name="TextBox 254">
                <a:extLst>
                  <a:ext uri="{FF2B5EF4-FFF2-40B4-BE49-F238E27FC236}">
                    <a16:creationId xmlns:a16="http://schemas.microsoft.com/office/drawing/2014/main" id="{C023FF9B-146F-4C93-9FAA-07215FF28405}"/>
                  </a:ext>
                </a:extLst>
              </p:cNvPr>
              <p:cNvSpPr txBox="1"/>
              <p:nvPr/>
            </p:nvSpPr>
            <p:spPr>
              <a:xfrm>
                <a:off x="11367763" y="4603402"/>
                <a:ext cx="33385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¬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,¬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5" name="TextBox 254">
                <a:extLst>
                  <a:ext uri="{FF2B5EF4-FFF2-40B4-BE49-F238E27FC236}">
                    <a16:creationId xmlns:a16="http://schemas.microsoft.com/office/drawing/2014/main" id="{C023FF9B-146F-4C93-9FAA-07215FF284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67763" y="4603402"/>
                <a:ext cx="333853" cy="369332"/>
              </a:xfrm>
              <a:prstGeom prst="rect">
                <a:avLst/>
              </a:prstGeom>
              <a:blipFill>
                <a:blip r:embed="rId47"/>
                <a:stretch>
                  <a:fillRect r="-156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975468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6E20FE0-EF1D-448F-9815-D3FA2F084E5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1" y="988142"/>
                <a:ext cx="11699087" cy="94591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𝐴𝑐𝑡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,→,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d>
                  </m:oMath>
                </a14:m>
                <a:r>
                  <a:rPr lang="en-US" dirty="0"/>
                  <a:t>: LTS with no terminal states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Φ</m:t>
                    </m:r>
                  </m:oMath>
                </a14:m>
                <a:r>
                  <a:rPr lang="en-US" dirty="0"/>
                  <a:t>: path formula,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r>
                  <a:rPr lang="en-US" dirty="0"/>
                  <a:t>: state formulas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6E20FE0-EF1D-448F-9815-D3FA2F084E5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1" y="988142"/>
                <a:ext cx="11699087" cy="945913"/>
              </a:xfrm>
              <a:blipFill>
                <a:blip r:embed="rId2"/>
                <a:stretch>
                  <a:fillRect l="-938" t="-10323" b="-154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CECA624-560C-4A1E-B37F-68B2F81621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5C9A2D-B1DD-4880-9894-769077203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DD31E9F-495C-4621-A483-A3E0BE152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Satisfaction relation for CTL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6">
                <a:extLst>
                  <a:ext uri="{FF2B5EF4-FFF2-40B4-BE49-F238E27FC236}">
                    <a16:creationId xmlns:a16="http://schemas.microsoft.com/office/drawing/2014/main" id="{4362067F-A430-44AB-BC24-DA78466BDFF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74610593"/>
                  </p:ext>
                </p:extLst>
              </p:nvPr>
            </p:nvGraphicFramePr>
            <p:xfrm>
              <a:off x="1347729" y="1981033"/>
              <a:ext cx="10006070" cy="4341496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230461">
                      <a:extLst>
                        <a:ext uri="{9D8B030D-6E8A-4147-A177-3AD203B41FA5}">
                          <a16:colId xmlns:a16="http://schemas.microsoft.com/office/drawing/2014/main" val="2787075898"/>
                        </a:ext>
                      </a:extLst>
                    </a:gridCol>
                    <a:gridCol w="855194">
                      <a:extLst>
                        <a:ext uri="{9D8B030D-6E8A-4147-A177-3AD203B41FA5}">
                          <a16:colId xmlns:a16="http://schemas.microsoft.com/office/drawing/2014/main" val="1931463632"/>
                        </a:ext>
                      </a:extLst>
                    </a:gridCol>
                    <a:gridCol w="7920415">
                      <a:extLst>
                        <a:ext uri="{9D8B030D-6E8A-4147-A177-3AD203B41FA5}">
                          <a16:colId xmlns:a16="http://schemas.microsoft.com/office/drawing/2014/main" val="89434017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⊨</m:t>
                                </m:r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oMath>
                            </m:oMathPara>
                          </a14:m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iff</a:t>
                          </a:r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5060084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⊨¬</m:t>
                                </m:r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</m:oMath>
                            </m:oMathPara>
                          </a14:m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iff</a:t>
                          </a:r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b="0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b="0" smtClean="0">
                                  <a:latin typeface="Cambria Math" panose="02040503050406030204" pitchFamily="18" charset="0"/>
                                </a:rPr>
                                <m:t> ⊭</m:t>
                              </m:r>
                              <m:r>
                                <a:rPr lang="en-US" b="0" smtClean="0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oMath>
                          </a14:m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3270356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⊨</m:t>
                                </m:r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∧</m:t>
                                </m:r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𝜓</m:t>
                                </m:r>
                              </m:oMath>
                            </m:oMathPara>
                          </a14:m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iff</a:t>
                          </a:r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US" b="0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b="0" smtClean="0">
                                  <a:latin typeface="Cambria Math" panose="02040503050406030204" pitchFamily="18" charset="0"/>
                                </a:rPr>
                                <m:t>⊨</m:t>
                              </m:r>
                              <m:r>
                                <a:rPr lang="en-US" b="0" smtClean="0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oMath>
                          </a14:m>
                          <a:r>
                            <a:rPr lang="en-US" dirty="0"/>
                            <a:t> and </a:t>
                          </a:r>
                          <a14:m>
                            <m:oMath xmlns:m="http://schemas.openxmlformats.org/officeDocument/2006/math">
                              <m:r>
                                <a:rPr lang="en-US" b="0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b="0" smtClean="0">
                                  <a:latin typeface="Cambria Math" panose="02040503050406030204" pitchFamily="18" charset="0"/>
                                </a:rPr>
                                <m:t>⊨</m:t>
                              </m:r>
                              <m:r>
                                <a:rPr lang="en-US" b="0" smtClean="0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oMath>
                          </a14:m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774210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⊨</m:t>
                                </m:r>
                                <m:r>
                                  <a:rPr lang="en-US" b="1" smtClean="0">
                                    <a:latin typeface="Cambria Math" panose="02040503050406030204" pitchFamily="18" charset="0"/>
                                  </a:rPr>
                                  <m:t>𝐀</m:t>
                                </m:r>
                                <m:r>
                                  <a:rPr lang="en-US" b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Φ</m:t>
                                </m:r>
                              </m:oMath>
                            </m:oMathPara>
                          </a14:m>
                          <a:endParaRPr lang="en-US" b="0" i="0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iff </a:t>
                          </a:r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US" b="0" smtClean="0">
                                  <a:latin typeface="Cambria Math" panose="02040503050406030204" pitchFamily="18" charset="0"/>
                                </a:rPr>
                                <m:t>∀</m:t>
                              </m:r>
                              <m:r>
                                <a:rPr lang="en-US" b="0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b="0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b="0" smtClean="0">
                                  <a:latin typeface="Cambria Math" panose="02040503050406030204" pitchFamily="18" charset="0"/>
                                </a:rPr>
                                <m:t>𝑃𝑎𝑡h𝑠</m:t>
                              </m:r>
                              <m:r>
                                <a:rPr lang="en-US" b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b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dirty="0"/>
                            <a:t>: </a:t>
                          </a:r>
                          <a14:m>
                            <m:oMath xmlns:m="http://schemas.openxmlformats.org/officeDocument/2006/math">
                              <m:r>
                                <a:rPr lang="en-US" b="0" dirty="0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b="0" dirty="0" smtClean="0">
                                  <a:latin typeface="Cambria Math" panose="02040503050406030204" pitchFamily="18" charset="0"/>
                                </a:rPr>
                                <m:t>⊨</m:t>
                              </m:r>
                              <m:r>
                                <m:rPr>
                                  <m:sty m:val="p"/>
                                </m:rPr>
                                <a:rPr lang="en-US" b="0" dirty="0" smtClean="0">
                                  <a:latin typeface="Cambria Math" panose="02040503050406030204" pitchFamily="18" charset="0"/>
                                </a:rPr>
                                <m:t>Φ</m:t>
                              </m:r>
                            </m:oMath>
                          </a14:m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3830453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⊨</m:t>
                                </m:r>
                                <m:r>
                                  <a:rPr lang="en-US" b="1" smtClean="0">
                                    <a:latin typeface="Cambria Math" panose="02040503050406030204" pitchFamily="18" charset="0"/>
                                  </a:rPr>
                                  <m:t>𝐄</m:t>
                                </m:r>
                                <m:r>
                                  <a:rPr lang="en-US" b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Φ</m:t>
                                </m:r>
                              </m:oMath>
                            </m:oMathPara>
                          </a14:m>
                          <a:endParaRPr lang="en-US" b="0" i="0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iff </a:t>
                          </a:r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US" b="0" smtClean="0">
                                  <a:latin typeface="Cambria Math" panose="02040503050406030204" pitchFamily="18" charset="0"/>
                                </a:rPr>
                                <m:t>∃</m:t>
                              </m:r>
                              <m:r>
                                <a:rPr lang="en-US" b="0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b="0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b="0" smtClean="0">
                                  <a:latin typeface="Cambria Math" panose="02040503050406030204" pitchFamily="18" charset="0"/>
                                </a:rPr>
                                <m:t>𝑃𝑎𝑡h𝑠</m:t>
                              </m:r>
                              <m:r>
                                <a:rPr lang="en-US" b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b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dirty="0"/>
                            <a:t>: </a:t>
                          </a:r>
                          <a14:m>
                            <m:oMath xmlns:m="http://schemas.openxmlformats.org/officeDocument/2006/math">
                              <m:r>
                                <a:rPr lang="en-US" b="0" dirty="0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b="0" dirty="0" smtClean="0">
                                  <a:latin typeface="Cambria Math" panose="02040503050406030204" pitchFamily="18" charset="0"/>
                                </a:rPr>
                                <m:t>⊨</m:t>
                              </m:r>
                              <m:r>
                                <m:rPr>
                                  <m:sty m:val="p"/>
                                </m:rPr>
                                <a:rPr lang="en-US" b="0" dirty="0" smtClean="0">
                                  <a:latin typeface="Cambria Math" panose="02040503050406030204" pitchFamily="18" charset="0"/>
                                </a:rPr>
                                <m:t>Φ</m:t>
                              </m:r>
                            </m:oMath>
                          </a14:m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1644506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endParaRPr lang="en-US" b="0" i="0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299402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⊨</m:t>
                                </m:r>
                                <m:r>
                                  <a:rPr lang="en-US" b="1" smtClean="0">
                                    <a:latin typeface="Cambria Math" panose="02040503050406030204" pitchFamily="18" charset="0"/>
                                  </a:rPr>
                                  <m:t>𝐗</m:t>
                                </m:r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</m:oMath>
                            </m:oMathPara>
                          </a14:m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iff</a:t>
                          </a:r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⊨</m:t>
                                </m:r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</m:oMath>
                            </m:oMathPara>
                          </a14:m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0658935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⊨</m:t>
                                </m:r>
                                <m:r>
                                  <a:rPr lang="en-US" b="1" smtClean="0">
                                    <a:latin typeface="Cambria Math" panose="02040503050406030204" pitchFamily="18" charset="0"/>
                                  </a:rPr>
                                  <m:t>𝐆</m:t>
                                </m:r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</m:oMath>
                            </m:oMathPara>
                          </a14:m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iff</a:t>
                          </a:r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∀</m:t>
                                </m:r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≥0:</m:t>
                                </m:r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e>
                                </m:d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⊨</m:t>
                                </m:r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</m:oMath>
                            </m:oMathPara>
                          </a14:m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031070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⊨</m:t>
                                </m:r>
                                <m:r>
                                  <a:rPr lang="en-US" b="1" smtClean="0">
                                    <a:latin typeface="Cambria Math" panose="02040503050406030204" pitchFamily="18" charset="0"/>
                                  </a:rPr>
                                  <m:t>𝐅</m:t>
                                </m:r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</m:oMath>
                            </m:oMathPara>
                          </a14:m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iff</a:t>
                          </a:r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∃</m:t>
                                </m:r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≥0:</m:t>
                                </m:r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e>
                                </m:d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⊨</m:t>
                                </m:r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</m:oMath>
                            </m:oMathPara>
                          </a14:m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4323282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⊨</m:t>
                                </m:r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  <m:r>
                                  <a:rPr lang="en-US" b="1" smtClean="0">
                                    <a:latin typeface="Cambria Math" panose="02040503050406030204" pitchFamily="18" charset="0"/>
                                  </a:rPr>
                                  <m:t>𝐔</m:t>
                                </m:r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𝜓</m:t>
                                </m:r>
                              </m:oMath>
                            </m:oMathPara>
                          </a14:m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iff </a:t>
                          </a:r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∃</m:t>
                                </m:r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≥0: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b="0" smtClean="0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smtClean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e>
                                    </m:d>
                                    <m:r>
                                      <a:rPr lang="en-US" b="0" smtClean="0">
                                        <a:latin typeface="Cambria Math" panose="02040503050406030204" pitchFamily="18" charset="0"/>
                                      </a:rPr>
                                      <m:t>⊨</m:t>
                                    </m:r>
                                    <m:r>
                                      <a:rPr lang="en-US" b="0" smtClean="0">
                                        <a:latin typeface="Cambria Math" panose="02040503050406030204" pitchFamily="18" charset="0"/>
                                      </a:rPr>
                                      <m:t>𝜓</m:t>
                                    </m:r>
                                    <m:r>
                                      <a:rPr lang="en-US" b="0" smtClean="0">
                                        <a:latin typeface="Cambria Math" panose="02040503050406030204" pitchFamily="18" charset="0"/>
                                      </a:rPr>
                                      <m:t>)∧∀</m:t>
                                    </m:r>
                                    <m:r>
                                      <a:rPr lang="en-US" b="0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b="0" smtClean="0">
                                        <a:latin typeface="Cambria Math" panose="02040503050406030204" pitchFamily="18" charset="0"/>
                                      </a:rPr>
                                      <m:t>:</m:t>
                                    </m:r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d>
                                          <m:d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b="0" smtClean="0">
                                                <a:latin typeface="Cambria Math" panose="02040503050406030204" pitchFamily="18" charset="0"/>
                                              </a:rPr>
                                              <m:t>0≤</m:t>
                                            </m:r>
                                            <m:r>
                                              <a:rPr lang="en-US" b="0" smtClean="0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  <m:r>
                                              <a:rPr lang="en-US" b="0" smtClean="0">
                                                <a:latin typeface="Cambria Math" panose="02040503050406030204" pitchFamily="18" charset="0"/>
                                              </a:rPr>
                                              <m:t>&lt;</m:t>
                                            </m:r>
                                            <m:r>
                                              <a:rPr lang="en-US" b="0" smtClean="0">
                                                <a:latin typeface="Cambria Math" panose="02040503050406030204" pitchFamily="18" charset="0"/>
                                              </a:rPr>
                                              <m:t>𝑗</m:t>
                                            </m:r>
                                          </m:e>
                                        </m:d>
                                        <m:r>
                                          <a:rPr lang="en-US" b="0" smtClean="0">
                                            <a:latin typeface="Cambria Math" panose="02040503050406030204" pitchFamily="18" charset="0"/>
                                          </a:rPr>
                                          <m:t>⇒</m:t>
                                        </m:r>
                                        <m:d>
                                          <m:d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b="0" smtClean="0">
                                                <a:latin typeface="Cambria Math" panose="02040503050406030204" pitchFamily="18" charset="0"/>
                                              </a:rPr>
                                              <m:t>𝜋</m:t>
                                            </m:r>
                                            <m:d>
                                              <m:dPr>
                                                <m:begChr m:val="["/>
                                                <m:endChr m:val="]"/>
                                                <m:ctrlP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b="0" smtClean="0">
                                                    <a:latin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</m:e>
                                            </m:d>
                                            <m:r>
                                              <a:rPr lang="en-US" b="0" smtClean="0">
                                                <a:latin typeface="Cambria Math" panose="02040503050406030204" pitchFamily="18" charset="0"/>
                                              </a:rPr>
                                              <m:t>⊨</m:t>
                                            </m:r>
                                            <m:r>
                                              <a:rPr lang="en-US" b="0" smtClean="0">
                                                <a:latin typeface="Cambria Math" panose="02040503050406030204" pitchFamily="18" charset="0"/>
                                              </a:rPr>
                                              <m:t>𝜑</m:t>
                                            </m:r>
                                          </m:e>
                                        </m:d>
                                      </m:e>
                                    </m:d>
                                  </m:e>
                                </m:d>
                              </m:oMath>
                            </m:oMathPara>
                          </a14:m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5277672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⊨</m:t>
                                </m:r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  <m:r>
                                  <a:rPr lang="en-US" b="1" smtClean="0">
                                    <a:latin typeface="Cambria Math" panose="02040503050406030204" pitchFamily="18" charset="0"/>
                                  </a:rPr>
                                  <m:t>𝐖</m:t>
                                </m:r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𝜓</m:t>
                                </m:r>
                              </m:oMath>
                            </m:oMathPara>
                          </a14:m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iff</a:t>
                          </a:r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US" b="0" smtClean="0">
                                  <a:latin typeface="Cambria Math" panose="02040503050406030204" pitchFamily="18" charset="0"/>
                                </a:rPr>
                                <m:t>∃</m:t>
                              </m:r>
                              <m:r>
                                <a:rPr lang="en-US" b="0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smtClean="0">
                                  <a:latin typeface="Cambria Math" panose="02040503050406030204" pitchFamily="18" charset="0"/>
                                </a:rPr>
                                <m:t>≥0: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smtClean="0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  <m:d>
                                        <m:dPr>
                                          <m:begChr m:val="["/>
                                          <m:endChr m:val="]"/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smtClean="0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e>
                                      </m:d>
                                      <m:r>
                                        <a:rPr lang="en-US" b="0" smtClean="0">
                                          <a:latin typeface="Cambria Math" panose="02040503050406030204" pitchFamily="18" charset="0"/>
                                        </a:rPr>
                                        <m:t>⊨</m:t>
                                      </m:r>
                                      <m:r>
                                        <a:rPr lang="en-US" b="0" smtClean="0">
                                          <a:latin typeface="Cambria Math" panose="02040503050406030204" pitchFamily="18" charset="0"/>
                                        </a:rPr>
                                        <m:t>𝜓</m:t>
                                      </m:r>
                                    </m:e>
                                  </m:d>
                                  <m:r>
                                    <a:rPr lang="en-US" b="0" smtClean="0">
                                      <a:latin typeface="Cambria Math" panose="02040503050406030204" pitchFamily="18" charset="0"/>
                                    </a:rPr>
                                    <m:t>∧∀</m:t>
                                  </m:r>
                                  <m:r>
                                    <a:rPr lang="en-US" b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smtClean="0">
                                      <a:latin typeface="Cambria Math" panose="02040503050406030204" pitchFamily="18" charset="0"/>
                                    </a:rPr>
                                    <m:t>: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smtClean="0">
                                              <a:latin typeface="Cambria Math" panose="02040503050406030204" pitchFamily="18" charset="0"/>
                                            </a:rPr>
                                            <m:t>0≤</m:t>
                                          </m:r>
                                          <m:r>
                                            <a:rPr lang="en-US" b="0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b="0" smtClean="0">
                                              <a:latin typeface="Cambria Math" panose="02040503050406030204" pitchFamily="18" charset="0"/>
                                            </a:rPr>
                                            <m:t>&lt;</m:t>
                                          </m:r>
                                          <m:r>
                                            <a:rPr lang="en-US" b="0" smtClean="0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e>
                                      </m:d>
                                      <m:r>
                                        <a:rPr lang="en-US" b="0" smtClean="0">
                                          <a:latin typeface="Cambria Math" panose="02040503050406030204" pitchFamily="18" charset="0"/>
                                        </a:rPr>
                                        <m:t>⇒</m:t>
                                      </m:r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smtClean="0">
                                              <a:latin typeface="Cambria Math" panose="02040503050406030204" pitchFamily="18" charset="0"/>
                                            </a:rPr>
                                            <m:t>𝜋</m:t>
                                          </m:r>
                                          <m:d>
                                            <m:dPr>
                                              <m:begChr m:val="["/>
                                              <m:endChr m:val="]"/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b="0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</m:d>
                                          <m:r>
                                            <a:rPr lang="en-US" b="0" smtClean="0">
                                              <a:latin typeface="Cambria Math" panose="02040503050406030204" pitchFamily="18" charset="0"/>
                                            </a:rPr>
                                            <m:t>⊨</m:t>
                                          </m:r>
                                          <m:r>
                                            <a:rPr lang="en-US" b="0" smtClean="0"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d>
                              <m:r>
                                <a:rPr lang="en-US" b="0" dirty="0" smtClean="0">
                                  <a:latin typeface="Cambria Math" panose="02040503050406030204" pitchFamily="18" charset="0"/>
                                </a:rPr>
                                <m:t>∨∀</m:t>
                              </m:r>
                              <m:r>
                                <a:rPr lang="en-US" b="0" dirty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dirty="0" smtClean="0">
                                  <a:latin typeface="Cambria Math" panose="02040503050406030204" pitchFamily="18" charset="0"/>
                                </a:rPr>
                                <m:t>≥0 :</m:t>
                              </m:r>
                              <m:r>
                                <a:rPr lang="en-US" b="0" dirty="0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dirty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  <m:r>
                                <a:rPr lang="en-US" b="0" dirty="0" smtClean="0">
                                  <a:latin typeface="Cambria Math" panose="02040503050406030204" pitchFamily="18" charset="0"/>
                                </a:rPr>
                                <m:t>⊨</m:t>
                              </m:r>
                              <m:r>
                                <a:rPr lang="en-US" b="0" dirty="0" smtClean="0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oMath>
                          </a14:m>
                          <a:r>
                            <a:rPr lang="en-US" dirty="0"/>
                            <a:t> </a:t>
                          </a:r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7121411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6">
                <a:extLst>
                  <a:ext uri="{FF2B5EF4-FFF2-40B4-BE49-F238E27FC236}">
                    <a16:creationId xmlns:a16="http://schemas.microsoft.com/office/drawing/2014/main" id="{4362067F-A430-44AB-BC24-DA78466BDFF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74610593"/>
                  </p:ext>
                </p:extLst>
              </p:nvPr>
            </p:nvGraphicFramePr>
            <p:xfrm>
              <a:off x="1347729" y="1981033"/>
              <a:ext cx="10006070" cy="4341496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230461">
                      <a:extLst>
                        <a:ext uri="{9D8B030D-6E8A-4147-A177-3AD203B41FA5}">
                          <a16:colId xmlns:a16="http://schemas.microsoft.com/office/drawing/2014/main" val="2787075898"/>
                        </a:ext>
                      </a:extLst>
                    </a:gridCol>
                    <a:gridCol w="855194">
                      <a:extLst>
                        <a:ext uri="{9D8B030D-6E8A-4147-A177-3AD203B41FA5}">
                          <a16:colId xmlns:a16="http://schemas.microsoft.com/office/drawing/2014/main" val="1931463632"/>
                        </a:ext>
                      </a:extLst>
                    </a:gridCol>
                    <a:gridCol w="7920415">
                      <a:extLst>
                        <a:ext uri="{9D8B030D-6E8A-4147-A177-3AD203B41FA5}">
                          <a16:colId xmlns:a16="http://schemas.microsoft.com/office/drawing/2014/main" val="89434017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t="-8197" r="-712871" b="-10704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iff</a:t>
                          </a:r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6308" t="-8197" b="-107049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5060084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t="-108197" r="-712871" b="-9704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iff</a:t>
                          </a:r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6308" t="-108197" b="-97049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3270356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t="-208197" r="-712871" b="-8704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iff</a:t>
                          </a:r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6308" t="-208197" b="-87049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774210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t="-308197" r="-712871" b="-7704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iff </a:t>
                          </a:r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6308" t="-308197" b="-77049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3830453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t="-408197" r="-712871" b="-6704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iff </a:t>
                          </a:r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6308" t="-408197" b="-67049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1644506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endParaRPr lang="en-US" b="0" i="0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299402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t="-608197" r="-712871" b="-4704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iff</a:t>
                          </a:r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6308" t="-608197" b="-47049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0658935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t="-708197" r="-712871" b="-3704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iff</a:t>
                          </a:r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6308" t="-708197" b="-37049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031070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t="-808197" r="-712871" b="-2704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iff</a:t>
                          </a:r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6308" t="-808197" b="-27049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43232827"/>
                      </a:ext>
                    </a:extLst>
                  </a:tr>
                  <a:tr h="50196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t="-675610" r="-712871" b="-1012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iff </a:t>
                          </a:r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6308" t="-675610" b="-10122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52776724"/>
                      </a:ext>
                    </a:extLst>
                  </a:tr>
                  <a:tr h="50196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t="-766265" r="-7128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iff</a:t>
                          </a:r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6308" t="-76626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71214111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7570759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3D49A9FE-CDAE-4A41-8669-CA805BB81E0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b="0" dirty="0">
                    <a:latin typeface="Cambria Math" panose="02040503050406030204" pitchFamily="18" charset="0"/>
                  </a:rPr>
                  <a:t>Satisfaction set of a CTL formula: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𝑆𝑎𝑡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𝜑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sepChr m:val="∣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⊨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𝜑</m:t>
                        </m:r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⊨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 iff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∀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: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⊨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             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⇔</m:t>
                    </m:r>
                  </m:oMath>
                </a14:m>
                <a:r>
                  <a:rPr lang="en-US" dirty="0"/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𝑆𝑎𝑡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𝜑</m:t>
                        </m:r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A transition system satisfies a CTL formula if its initial states satisfy the formula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3D49A9FE-CDAE-4A41-8669-CA805BB81E0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38" t="-2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7818958-2192-4A2B-93C6-E28FD36841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93C5C5-E5DB-49A9-B7A6-7FEAB79B3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231585D-BEA1-43D9-B34A-8EEF445244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CTL semantics for LTS</a:t>
            </a:r>
          </a:p>
        </p:txBody>
      </p:sp>
    </p:spTree>
    <p:extLst>
      <p:ext uri="{BB962C8B-B14F-4D97-AF65-F5344CB8AC3E}">
        <p14:creationId xmlns:p14="http://schemas.microsoft.com/office/powerpoint/2010/main" val="22625276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37947</TotalTime>
  <Words>3207</Words>
  <Application>Microsoft Office PowerPoint</Application>
  <PresentationFormat>Widescreen</PresentationFormat>
  <Paragraphs>824</Paragraphs>
  <Slides>48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5" baseType="lpstr">
      <vt:lpstr>Arial</vt:lpstr>
      <vt:lpstr>Calibri</vt:lpstr>
      <vt:lpstr>Calibri Light</vt:lpstr>
      <vt:lpstr>Cambria</vt:lpstr>
      <vt:lpstr>Cambria Math</vt:lpstr>
      <vt:lpstr>Wingdings 3</vt:lpstr>
      <vt:lpstr>Office Theme</vt:lpstr>
      <vt:lpstr>Theory and Algorithms for Formal Verification  Computation Tree Logic, Mu-Calculus</vt:lpstr>
      <vt:lpstr>Outline</vt:lpstr>
      <vt:lpstr>Computation Tree Logic</vt:lpstr>
      <vt:lpstr>CTL syntax: state formulas (φ)</vt:lpstr>
      <vt:lpstr>CTL syntax: path formulas (Φ)</vt:lpstr>
      <vt:lpstr>CTL Syntax</vt:lpstr>
      <vt:lpstr>Infinite computation trees</vt:lpstr>
      <vt:lpstr>Satisfaction relation for CTL</vt:lpstr>
      <vt:lpstr>CTL semantics for LTS</vt:lpstr>
      <vt:lpstr>Simpler way of thinking about CTL</vt:lpstr>
      <vt:lpstr>Kripke structure</vt:lpstr>
      <vt:lpstr>CTL Semantics examples</vt:lpstr>
      <vt:lpstr>CTL Semantics examples</vt:lpstr>
      <vt:lpstr>CTL semantics examples</vt:lpstr>
      <vt:lpstr>CTL semantics </vt:lpstr>
      <vt:lpstr>CTL satisfaction by a LTS</vt:lpstr>
      <vt:lpstr>CTL satisfaction by a LTS</vt:lpstr>
      <vt:lpstr>CTL equivalences</vt:lpstr>
      <vt:lpstr>More relations</vt:lpstr>
      <vt:lpstr>Expressiveness: CTL vs. LTL</vt:lpstr>
      <vt:lpstr>Expressiveness CTL vs. LTL</vt:lpstr>
      <vt:lpstr>Expressiveness CTL vs. LTL</vt:lpstr>
      <vt:lpstr>Expressiveness: CTL vs. LTL</vt:lpstr>
      <vt:lpstr>CTL vs. LTL expressiveness</vt:lpstr>
      <vt:lpstr>CTL model checking</vt:lpstr>
      <vt:lpstr>Sat(φ)</vt:lpstr>
      <vt:lpstr>Least Fix-points</vt:lpstr>
      <vt:lpstr>EF green</vt:lpstr>
      <vt:lpstr>EF green</vt:lpstr>
      <vt:lpstr>EF green</vt:lpstr>
      <vt:lpstr>EF green</vt:lpstr>
      <vt:lpstr>EF green</vt:lpstr>
      <vt:lpstr>EF green</vt:lpstr>
      <vt:lpstr>Backward enumeration</vt:lpstr>
      <vt:lpstr>Backward enumeration for lfp (Y=φ∨AX Y)</vt:lpstr>
      <vt:lpstr>Greatest Fix-points</vt:lpstr>
      <vt:lpstr>EG green</vt:lpstr>
      <vt:lpstr>EG green</vt:lpstr>
      <vt:lpstr>EG green</vt:lpstr>
      <vt:lpstr>Time complexity</vt:lpstr>
      <vt:lpstr>CTL* state formula</vt:lpstr>
      <vt:lpstr>CTL* path formula</vt:lpstr>
      <vt:lpstr>CTL*</vt:lpstr>
      <vt:lpstr>CTL* is more expressive than LTL or CTL</vt:lpstr>
      <vt:lpstr>CTL* model checking</vt:lpstr>
      <vt:lpstr>CTL* model checking time complexity </vt:lpstr>
      <vt:lpstr>Mu calculus</vt:lpstr>
      <vt:lpstr>Mu calculus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Autonomous Cyber-Physical Systems</dc:title>
  <dc:creator>Jyo Deshmukh</dc:creator>
  <cp:lastModifiedBy>Jyo Deshmukh</cp:lastModifiedBy>
  <cp:revision>142</cp:revision>
  <dcterms:created xsi:type="dcterms:W3CDTF">2018-01-04T23:14:16Z</dcterms:created>
  <dcterms:modified xsi:type="dcterms:W3CDTF">2024-03-25T21:36:00Z</dcterms:modified>
</cp:coreProperties>
</file>